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4"/>
    <p:sldMasterId id="2147483661" r:id="rId5"/>
  </p:sldMasterIdLst>
  <p:sldIdLst>
    <p:sldId id="261" r:id="rId6"/>
    <p:sldId id="559" r:id="rId7"/>
    <p:sldId id="562" r:id="rId8"/>
    <p:sldId id="284" r:id="rId9"/>
    <p:sldId id="268" r:id="rId10"/>
    <p:sldId id="576" r:id="rId11"/>
    <p:sldId id="277" r:id="rId12"/>
    <p:sldId id="565" r:id="rId13"/>
    <p:sldId id="566" r:id="rId14"/>
    <p:sldId id="567" r:id="rId15"/>
    <p:sldId id="575" r:id="rId16"/>
    <p:sldId id="568" r:id="rId17"/>
    <p:sldId id="569" r:id="rId18"/>
    <p:sldId id="570" r:id="rId19"/>
    <p:sldId id="571" r:id="rId20"/>
    <p:sldId id="573" r:id="rId21"/>
    <p:sldId id="572" r:id="rId22"/>
    <p:sldId id="574" r:id="rId23"/>
    <p:sldId id="302" r:id="rId24"/>
    <p:sldId id="275" r:id="rId25"/>
    <p:sldId id="577" r:id="rId26"/>
    <p:sldId id="300" r:id="rId27"/>
    <p:sldId id="283" r:id="rId28"/>
  </p:sldIdLst>
  <p:sldSz cx="12192000" cy="6858000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C54"/>
    <a:srgbClr val="002368"/>
    <a:srgbClr val="000066"/>
    <a:srgbClr val="4B89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01F62BA-8E76-4A7D-A078-562D5371F7D1}" v="225" dt="2023-03-11T20:02:09.6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17" autoAdjust="0"/>
    <p:restoredTop sz="94660"/>
  </p:normalViewPr>
  <p:slideViewPr>
    <p:cSldViewPr snapToGrid="0">
      <p:cViewPr varScale="1">
        <p:scale>
          <a:sx n="63" d="100"/>
          <a:sy n="63" d="100"/>
        </p:scale>
        <p:origin x="164" y="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viewProps" Target="viewProps.xml"/><Relationship Id="rId8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8FB9C0-67AC-3C50-AE9C-CEB6C77B1F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8BEE376-573A-948D-D2CC-78AA8A9EB9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A489D4B-FE50-42E8-9542-9B110FF1C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E43D0-5374-4974-A017-08263928EAF7}" type="datetimeFigureOut">
              <a:rPr lang="pt-BR" smtClean="0"/>
              <a:t>06/11/2024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53FD56F-2E4F-037B-DAF8-D62CCBA78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E4EFBD8-B109-B0C7-0910-FBA6017CE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A7C75-63B5-4032-AED0-D366C85097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958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57B648-9BA2-48B3-0B01-7EAA680BC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2107D4B-CB60-9805-C404-84AF4600C0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5405D28-9EDD-3DF9-59B0-97762FCA5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E43D0-5374-4974-A017-08263928EAF7}" type="datetimeFigureOut">
              <a:rPr lang="pt-BR" smtClean="0"/>
              <a:t>06/11/2024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84C3EDD-D893-3A46-F9B3-A9CB84E1E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04417FD-2AAA-E373-E9B4-33B108715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A7C75-63B5-4032-AED0-D366C85097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6407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644C368-C554-CD32-542C-6840AEDAB6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B10A59A-CA3F-CFBE-171D-5136A7D8B5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0F1829F-2579-5DA3-22F6-E8436CB57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E43D0-5374-4974-A017-08263928EAF7}" type="datetimeFigureOut">
              <a:rPr lang="pt-BR" smtClean="0"/>
              <a:t>06/11/2024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6C37822-1536-6B2D-EC37-8B8F5693F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472A950-CDAB-781B-F068-58098746F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A7C75-63B5-4032-AED0-D366C85097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66172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-401638"/>
            <a:ext cx="12225338" cy="456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 2"/>
          <p:cNvSpPr/>
          <p:nvPr userDrawn="1"/>
        </p:nvSpPr>
        <p:spPr>
          <a:xfrm>
            <a:off x="11353800" y="5995988"/>
            <a:ext cx="606425" cy="720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316B4F1-723F-42E4-A4F0-A5472472C350}" type="datetimeFigureOut">
              <a:rPr lang="pt-BR"/>
              <a:pPr>
                <a:defRPr/>
              </a:pPr>
              <a:t>06/11/2024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AD255685-A405-4386-81B6-19DCE9C788B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139287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-401638"/>
            <a:ext cx="12225338" cy="456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 2"/>
          <p:cNvSpPr/>
          <p:nvPr userDrawn="1"/>
        </p:nvSpPr>
        <p:spPr>
          <a:xfrm>
            <a:off x="11353800" y="5995988"/>
            <a:ext cx="606425" cy="720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316B4F1-723F-42E4-A4F0-A5472472C350}" type="datetimeFigureOut">
              <a:rPr lang="pt-BR"/>
              <a:pPr>
                <a:defRPr/>
              </a:pPr>
              <a:t>06/11/2024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AD255685-A405-4386-81B6-19DCE9C788B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526425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-271463"/>
            <a:ext cx="12268201" cy="170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14" name="Título 1"/>
          <p:cNvSpPr>
            <a:spLocks noGrp="1"/>
          </p:cNvSpPr>
          <p:nvPr>
            <p:ph type="ctrTitle"/>
          </p:nvPr>
        </p:nvSpPr>
        <p:spPr>
          <a:xfrm>
            <a:off x="838200" y="249443"/>
            <a:ext cx="9829800" cy="1087867"/>
          </a:xfrm>
          <a:prstGeom prst="rect">
            <a:avLst/>
          </a:prstGeom>
        </p:spPr>
        <p:txBody>
          <a:bodyPr anchor="b" anchorCtr="0"/>
          <a:lstStyle>
            <a:lvl1pPr algn="l">
              <a:defRPr sz="4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4DE619E-BCAB-43D6-9F26-4F575F89B464}" type="datetimeFigureOut">
              <a:rPr lang="pt-BR"/>
              <a:pPr>
                <a:defRPr/>
              </a:pPr>
              <a:t>06/11/2024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C598412D-F199-4F2C-A786-37FCD01926C8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990287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-271463"/>
            <a:ext cx="12268201" cy="170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11" name="Título 1"/>
          <p:cNvSpPr>
            <a:spLocks noGrp="1"/>
          </p:cNvSpPr>
          <p:nvPr>
            <p:ph type="ctrTitle"/>
          </p:nvPr>
        </p:nvSpPr>
        <p:spPr>
          <a:xfrm>
            <a:off x="838200" y="249443"/>
            <a:ext cx="9829800" cy="1087867"/>
          </a:xfrm>
          <a:prstGeom prst="rect">
            <a:avLst/>
          </a:prstGeom>
        </p:spPr>
        <p:txBody>
          <a:bodyPr anchor="b" anchorCtr="0"/>
          <a:lstStyle>
            <a:lvl1pPr algn="l">
              <a:defRPr sz="4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6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92B144B-7E8A-405C-B410-8A9ACBB77AB5}" type="datetimeFigureOut">
              <a:rPr lang="pt-BR"/>
              <a:pPr>
                <a:defRPr/>
              </a:pPr>
              <a:t>06/11/2024</a:t>
            </a:fld>
            <a:endParaRPr lang="pt-BR"/>
          </a:p>
        </p:txBody>
      </p:sp>
      <p:sp>
        <p:nvSpPr>
          <p:cNvPr id="7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29FBC043-2371-48C0-9AB0-352B6687358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960220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-271463"/>
            <a:ext cx="12268201" cy="170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12" name="Título 1"/>
          <p:cNvSpPr>
            <a:spLocks noGrp="1"/>
          </p:cNvSpPr>
          <p:nvPr>
            <p:ph type="ctrTitle"/>
          </p:nvPr>
        </p:nvSpPr>
        <p:spPr>
          <a:xfrm>
            <a:off x="838200" y="249443"/>
            <a:ext cx="9829800" cy="1087867"/>
          </a:xfrm>
          <a:prstGeom prst="rect">
            <a:avLst/>
          </a:prstGeom>
        </p:spPr>
        <p:txBody>
          <a:bodyPr anchor="b" anchorCtr="0"/>
          <a:lstStyle>
            <a:lvl1pPr algn="l">
              <a:defRPr sz="4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8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D32F1C0-526E-43CB-A519-A6A0C6CB9682}" type="datetimeFigureOut">
              <a:rPr lang="pt-BR"/>
              <a:pPr>
                <a:defRPr/>
              </a:pPr>
              <a:t>06/11/2024</a:t>
            </a:fld>
            <a:endParaRPr lang="pt-BR"/>
          </a:p>
        </p:txBody>
      </p:sp>
      <p:sp>
        <p:nvSpPr>
          <p:cNvPr id="9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25CCA1E0-C7CD-4BA4-BB69-3F30C146693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61308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-271463"/>
            <a:ext cx="12268201" cy="170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ítulo 1"/>
          <p:cNvSpPr>
            <a:spLocks noGrp="1"/>
          </p:cNvSpPr>
          <p:nvPr>
            <p:ph type="ctrTitle"/>
          </p:nvPr>
        </p:nvSpPr>
        <p:spPr>
          <a:xfrm>
            <a:off x="838200" y="249443"/>
            <a:ext cx="9829800" cy="1087867"/>
          </a:xfrm>
          <a:prstGeom prst="rect">
            <a:avLst/>
          </a:prstGeom>
        </p:spPr>
        <p:txBody>
          <a:bodyPr anchor="b" anchorCtr="0"/>
          <a:lstStyle>
            <a:lvl1pPr algn="l">
              <a:defRPr sz="4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7519194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 userDrawn="1"/>
        </p:nvSpPr>
        <p:spPr>
          <a:xfrm>
            <a:off x="0" y="0"/>
            <a:ext cx="12192000" cy="1603375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3" name="Imagem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71538"/>
            <a:ext cx="12268200" cy="825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27789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8FB9C0-67AC-3C50-AE9C-CEB6C77B1F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8BEE376-573A-948D-D2CC-78AA8A9EB9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A489D4B-FE50-42E8-9542-9B110FF1C9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AE43D0-5374-4974-A017-08263928EAF7}" type="datetimeFigureOut">
              <a:rPr lang="pt-BR" smtClean="0"/>
              <a:t>06/11/2024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53FD56F-2E4F-037B-DAF8-D62CCBA78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E4EFBD8-B109-B0C7-0910-FBA6017CE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9A7C75-63B5-4032-AED0-D366C85097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151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350E4B-8208-1E02-9773-D2C45B1BD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A3CE6F0-F4C5-7977-8434-9B79443D95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9AC4205-9A7C-385A-3374-531D2DA8C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E43D0-5374-4974-A017-08263928EAF7}" type="datetimeFigureOut">
              <a:rPr lang="pt-BR" smtClean="0"/>
              <a:t>06/11/2024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7FE5E18-A33F-C051-336E-CCAADC216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2675328-B2CF-A8BB-33A1-11E24351D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A7C75-63B5-4032-AED0-D366C85097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9790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72462D-FD8A-F992-2814-E8DCB927C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E257B68-97F5-DE84-B181-C792F3C22D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7521B31-E899-FBA1-E39C-EB6231A79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E43D0-5374-4974-A017-08263928EAF7}" type="datetimeFigureOut">
              <a:rPr lang="pt-BR" smtClean="0"/>
              <a:t>06/11/2024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69BE93D-43D6-4D55-F174-0BF7FC4CD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2B9F9FA-0C92-C61C-419D-99F0CC3A0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A7C75-63B5-4032-AED0-D366C85097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5608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5836C5-576F-BB12-ECB5-A3F1CC9CC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1591AF8-03F7-093E-E1AF-D55EC6CE25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AE76CA3-17BC-71D0-9574-BADD0F44FB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A9E530A-B52D-6BAF-24CF-9152E0E37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E43D0-5374-4974-A017-08263928EAF7}" type="datetimeFigureOut">
              <a:rPr lang="pt-BR" smtClean="0"/>
              <a:t>06/11/2024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4150829-4FE8-57F7-315D-D3AAC5977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8F29C10-5BD4-3D2F-237B-CA44A9DEC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A7C75-63B5-4032-AED0-D366C85097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2137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BEB017-A45B-66B0-9CC6-6930B442B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21D6186-DFF7-85EA-B13E-3A64438216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ACE2E10-22E3-5A31-066C-98CC8B5E66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DD9AA01-54C5-2F9E-C14C-7C26851CF3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BD00364A-1CAA-45CC-B639-CCD72C19A5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EB73D14E-8F3D-DC82-D578-7DFD8F7F1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E43D0-5374-4974-A017-08263928EAF7}" type="datetimeFigureOut">
              <a:rPr lang="pt-BR" smtClean="0"/>
              <a:t>06/11/2024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B722A327-B363-CE97-0C3A-826EEDCB5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4FA1EC0E-5F75-80DC-3281-8D23491B1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A7C75-63B5-4032-AED0-D366C85097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9515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03E5CF-781F-489C-B226-D8BFABA4B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82DB9363-D8B2-9DD5-2C42-6AF539B92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E43D0-5374-4974-A017-08263928EAF7}" type="datetimeFigureOut">
              <a:rPr lang="pt-BR" smtClean="0"/>
              <a:t>06/11/2024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5A4FAD1-947B-5277-CA74-7C974BC49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B4B4AD3-8631-0DC1-68C1-107E93540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A7C75-63B5-4032-AED0-D366C85097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0564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EC840CA8-0B5D-5AF9-8065-159608188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E43D0-5374-4974-A017-08263928EAF7}" type="datetimeFigureOut">
              <a:rPr lang="pt-BR" smtClean="0"/>
              <a:t>06/11/2024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FA6CB2EA-FAF6-F38F-0E62-C75A65444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EB89205-2466-3E98-C7D3-C0CA4C740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A7C75-63B5-4032-AED0-D366C85097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3371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5DD2A1-2843-1BEC-C742-CF36D4872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B7ABB4E-E48D-7900-B1DD-637ABCEDAE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568B03F-38D8-7C9D-58E9-8FAD44C7EC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5CA994C-6356-2853-2934-428577188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E43D0-5374-4974-A017-08263928EAF7}" type="datetimeFigureOut">
              <a:rPr lang="pt-BR" smtClean="0"/>
              <a:t>06/11/2024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A961895-FAA9-5E2C-4ACC-CDDBD7364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29235B5-ABFA-8613-CB61-B023B013C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A7C75-63B5-4032-AED0-D366C85097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8040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38F17D-ABE0-5509-2CB0-012E14E01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898A53F8-B6AF-8A51-BCD6-02634C9A8D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0CDE18A-A6DC-355E-BDB5-DDCDC271D8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A897D57-F5C2-B60D-FE2A-9FE987631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E43D0-5374-4974-A017-08263928EAF7}" type="datetimeFigureOut">
              <a:rPr lang="pt-BR" smtClean="0"/>
              <a:t>06/11/2024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931818B-B52D-BD96-FDC1-081A63A7E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63F178E-85EE-F5C7-61EA-5319525E2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A7C75-63B5-4032-AED0-D366C85097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4959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2FCAD059-3BFF-354D-5861-6027D8828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8F4DA5E-DA48-F82A-5FE6-F530D2EF4F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8D85CBF-4470-AEC7-CB24-0EE41D08C2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AE43D0-5374-4974-A017-08263928EAF7}" type="datetimeFigureOut">
              <a:rPr lang="pt-BR" smtClean="0"/>
              <a:t>06/11/2024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3450919-2891-92CF-86D0-196D9AF8DB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8F29691-0165-461E-CD53-3440A0A9A0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9A7C75-63B5-4032-AED0-D366C85097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8715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m 1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1425" y="6194425"/>
            <a:ext cx="56673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8698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 kern="1200">
          <a:solidFill>
            <a:srgbClr val="EAEAEA"/>
          </a:solidFill>
          <a:latin typeface="+mn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EAEAEA"/>
          </a:solidFill>
          <a:latin typeface="Calibri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EAEAEA"/>
          </a:solidFill>
          <a:latin typeface="Calibri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EAEAEA"/>
          </a:solidFill>
          <a:latin typeface="Calibri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EAEAEA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EAEAEA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EAEAEA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EAEAEA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EAEAEA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ulo 1"/>
          <p:cNvSpPr>
            <a:spLocks noGrp="1"/>
          </p:cNvSpPr>
          <p:nvPr>
            <p:ph type="ctrTitle" idx="4294967295"/>
          </p:nvPr>
        </p:nvSpPr>
        <p:spPr bwMode="auto">
          <a:xfrm>
            <a:off x="5923280" y="1097280"/>
            <a:ext cx="6177280" cy="3901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algn="ctr" eaLnBrk="1" hangingPunct="1"/>
            <a:r>
              <a:rPr lang="pt-BR" sz="3200" i="1" dirty="0">
                <a:solidFill>
                  <a:srgbClr val="FFFF00"/>
                </a:solidFill>
              </a:rPr>
              <a:t>TRANSIÇÃO MUNICIPAL 2024: RESPONSABILIDADES E OBRIGAÇÕES DOS GESTORES – EDIÇÃO FLORIANO</a:t>
            </a:r>
            <a:endParaRPr lang="pt-BR" altLang="pt-BR" sz="3200" dirty="0">
              <a:solidFill>
                <a:srgbClr val="FFFF00"/>
              </a:solidFill>
            </a:endParaRPr>
          </a:p>
        </p:txBody>
      </p:sp>
      <p:sp>
        <p:nvSpPr>
          <p:cNvPr id="8195" name="CaixaDeTexto 3"/>
          <p:cNvSpPr txBox="1">
            <a:spLocks noChangeArrowheads="1"/>
          </p:cNvSpPr>
          <p:nvPr/>
        </p:nvSpPr>
        <p:spPr bwMode="auto">
          <a:xfrm>
            <a:off x="167640" y="4826000"/>
            <a:ext cx="11714163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endParaRPr lang="pt-BR" altLang="pt-BR" dirty="0"/>
          </a:p>
          <a:p>
            <a:pPr algn="ctr" eaLnBrk="1" hangingPunct="1"/>
            <a:r>
              <a:rPr lang="pt-BR" sz="2800" b="0" i="0" dirty="0">
                <a:solidFill>
                  <a:srgbClr val="333333"/>
                </a:solidFill>
                <a:effectLst/>
                <a:latin typeface="Helvetica Neue"/>
              </a:rPr>
              <a:t>“</a:t>
            </a:r>
            <a:r>
              <a:rPr lang="pt-BR" sz="2800" b="1" i="1" dirty="0"/>
              <a:t>GOVERNANÇA E GESTÃO DA DESPESA DE PESSOAL NA TRANSIÇÃO DOS GESTORES MUNICIPAIS.”</a:t>
            </a:r>
            <a:endParaRPr lang="pt-BR" altLang="pt-BR" sz="2800" b="1" i="1" dirty="0"/>
          </a:p>
          <a:p>
            <a:pPr algn="r" eaLnBrk="1" hangingPunct="1"/>
            <a:r>
              <a:rPr lang="pt-BR" altLang="pt-BR" dirty="0"/>
              <a:t>Dayanna Pereira de Paiva Ribeiro</a:t>
            </a:r>
          </a:p>
          <a:p>
            <a:pPr eaLnBrk="1" hangingPunct="1"/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2640316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F1D62C-5A38-FAF1-22DC-87942ADE9B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990FEFFA-136E-9825-B3DD-15D735FE65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656" y="1615405"/>
            <a:ext cx="11676744" cy="937624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BR" sz="12800" dirty="0">
                <a:solidFill>
                  <a:prstClr val="black"/>
                </a:solidFill>
              </a:rPr>
              <a:t>    Em caso de reeleição do Sr. Prefeito ou da Sra. Prefeita não preciso seguir as exigências retromencionadas? </a:t>
            </a:r>
            <a:endParaRPr lang="pt-BR" sz="12800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t-BR" dirty="0"/>
          </a:p>
        </p:txBody>
      </p:sp>
      <p:sp>
        <p:nvSpPr>
          <p:cNvPr id="9219" name="Título 2">
            <a:extLst>
              <a:ext uri="{FF2B5EF4-FFF2-40B4-BE49-F238E27FC236}">
                <a16:creationId xmlns:a16="http://schemas.microsoft.com/office/drawing/2014/main" id="{B29B7C2E-612D-0823-9529-0A8530F2518D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3352800" y="100782"/>
            <a:ext cx="8534400" cy="10874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pt-BR" sz="2800" dirty="0">
                <a:solidFill>
                  <a:schemeClr val="bg1"/>
                </a:solidFill>
              </a:rPr>
              <a:t>VEDAÇÕES DE AUMENTO DA DESPESA COM PESSOAL</a:t>
            </a:r>
            <a:br>
              <a:rPr lang="pt-BR" sz="2800" dirty="0"/>
            </a:br>
            <a:r>
              <a:rPr lang="pt-BR" sz="2800" dirty="0">
                <a:solidFill>
                  <a:srgbClr val="FFFF00"/>
                </a:solidFill>
              </a:rPr>
              <a:t>Orientações aos jurisdicionados</a:t>
            </a:r>
            <a:endParaRPr lang="pt-BR" altLang="pt-BR" sz="2800" dirty="0">
              <a:solidFill>
                <a:srgbClr val="FFFF00"/>
              </a:solidFill>
            </a:endParaRPr>
          </a:p>
        </p:txBody>
      </p:sp>
      <p:sp>
        <p:nvSpPr>
          <p:cNvPr id="4" name="Espaço Reservado para Conteúdo 1">
            <a:extLst>
              <a:ext uri="{FF2B5EF4-FFF2-40B4-BE49-F238E27FC236}">
                <a16:creationId xmlns:a16="http://schemas.microsoft.com/office/drawing/2014/main" id="{DCF2F782-DD34-4958-6A20-9D0F07EF9D63}"/>
              </a:ext>
            </a:extLst>
          </p:cNvPr>
          <p:cNvSpPr txBox="1">
            <a:spLocks/>
          </p:cNvSpPr>
          <p:nvPr/>
        </p:nvSpPr>
        <p:spPr>
          <a:xfrm>
            <a:off x="661346" y="2954867"/>
            <a:ext cx="5785750" cy="149013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BR" sz="2300" dirty="0">
                <a:solidFill>
                  <a:prstClr val="black"/>
                </a:solidFill>
              </a:rPr>
              <a:t> </a:t>
            </a:r>
            <a:endParaRPr kumimoji="0" lang="pt-BR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8" name="Espaço Reservado para Conteúdo 1">
            <a:extLst>
              <a:ext uri="{FF2B5EF4-FFF2-40B4-BE49-F238E27FC236}">
                <a16:creationId xmlns:a16="http://schemas.microsoft.com/office/drawing/2014/main" id="{E844BD1F-B4D5-4CA3-FB8C-3EE6777F0D81}"/>
              </a:ext>
            </a:extLst>
          </p:cNvPr>
          <p:cNvSpPr txBox="1">
            <a:spLocks/>
          </p:cNvSpPr>
          <p:nvPr/>
        </p:nvSpPr>
        <p:spPr>
          <a:xfrm>
            <a:off x="286656" y="2980213"/>
            <a:ext cx="7601413" cy="356042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2200" dirty="0">
                <a:solidFill>
                  <a:prstClr val="black"/>
                </a:solidFill>
              </a:rPr>
              <a:t> </a:t>
            </a:r>
            <a:endParaRPr kumimoji="0" lang="pt-BR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C49492E-1F5E-7F80-B61B-3E23140B35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2578375"/>
            <a:ext cx="6411645" cy="3790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801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A52016-E513-1EC5-659B-3F4A6F56D2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2B5ED076-91E1-4BA9-18D5-60A8E45305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656" y="1615405"/>
            <a:ext cx="11676744" cy="937624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BR" sz="12800" dirty="0">
                <a:solidFill>
                  <a:prstClr val="black"/>
                </a:solidFill>
              </a:rPr>
              <a:t>    	E quais as consequências para o gestor que insistir me descumprir LRF?</a:t>
            </a:r>
            <a:endParaRPr lang="pt-BR" sz="12800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t-BR" dirty="0"/>
          </a:p>
        </p:txBody>
      </p:sp>
      <p:sp>
        <p:nvSpPr>
          <p:cNvPr id="9219" name="Título 2">
            <a:extLst>
              <a:ext uri="{FF2B5EF4-FFF2-40B4-BE49-F238E27FC236}">
                <a16:creationId xmlns:a16="http://schemas.microsoft.com/office/drawing/2014/main" id="{40BDD597-901C-F102-843A-7DCCF636C93B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3352800" y="100782"/>
            <a:ext cx="8534400" cy="10874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pt-BR" sz="2800" dirty="0">
                <a:solidFill>
                  <a:schemeClr val="bg1"/>
                </a:solidFill>
              </a:rPr>
              <a:t>VEDAÇÕES DE AUMENTO DA DESPESA COM PESSOAL</a:t>
            </a:r>
            <a:br>
              <a:rPr lang="pt-BR" sz="2800" dirty="0"/>
            </a:br>
            <a:r>
              <a:rPr lang="pt-BR" sz="2800" dirty="0">
                <a:solidFill>
                  <a:srgbClr val="FFFF00"/>
                </a:solidFill>
              </a:rPr>
              <a:t>Orientações aos jurisdicionados</a:t>
            </a:r>
            <a:endParaRPr lang="pt-BR" altLang="pt-BR" sz="2800" dirty="0">
              <a:solidFill>
                <a:srgbClr val="FFFF00"/>
              </a:solidFill>
            </a:endParaRPr>
          </a:p>
        </p:txBody>
      </p:sp>
      <p:sp>
        <p:nvSpPr>
          <p:cNvPr id="4" name="Espaço Reservado para Conteúdo 1">
            <a:extLst>
              <a:ext uri="{FF2B5EF4-FFF2-40B4-BE49-F238E27FC236}">
                <a16:creationId xmlns:a16="http://schemas.microsoft.com/office/drawing/2014/main" id="{4BBC1950-7ECE-2803-F77D-FF306A014FDF}"/>
              </a:ext>
            </a:extLst>
          </p:cNvPr>
          <p:cNvSpPr txBox="1">
            <a:spLocks/>
          </p:cNvSpPr>
          <p:nvPr/>
        </p:nvSpPr>
        <p:spPr>
          <a:xfrm>
            <a:off x="661346" y="2954867"/>
            <a:ext cx="5785750" cy="149013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BR" sz="2300" dirty="0">
                <a:solidFill>
                  <a:prstClr val="black"/>
                </a:solidFill>
              </a:rPr>
              <a:t> </a:t>
            </a:r>
            <a:endParaRPr kumimoji="0" lang="pt-BR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8" name="Espaço Reservado para Conteúdo 1">
            <a:extLst>
              <a:ext uri="{FF2B5EF4-FFF2-40B4-BE49-F238E27FC236}">
                <a16:creationId xmlns:a16="http://schemas.microsoft.com/office/drawing/2014/main" id="{000639B6-4A59-FECB-82E5-4C64C468906C}"/>
              </a:ext>
            </a:extLst>
          </p:cNvPr>
          <p:cNvSpPr txBox="1">
            <a:spLocks/>
          </p:cNvSpPr>
          <p:nvPr/>
        </p:nvSpPr>
        <p:spPr>
          <a:xfrm>
            <a:off x="286656" y="2980213"/>
            <a:ext cx="7601413" cy="356042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2200" dirty="0">
                <a:solidFill>
                  <a:prstClr val="black"/>
                </a:solidFill>
              </a:rPr>
              <a:t> </a:t>
            </a:r>
            <a:endParaRPr kumimoji="0" lang="pt-BR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3C4C0EF4-E65F-761B-E30A-249D645B7E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6080" y="2553029"/>
            <a:ext cx="5905639" cy="4100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06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911443-F3D2-538A-A954-FED4F5BEB3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8FA3A98C-A861-CD92-DA78-2718F46398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4892" y="1615405"/>
            <a:ext cx="9608507" cy="937624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BR" sz="3000" dirty="0">
                <a:solidFill>
                  <a:prstClr val="black"/>
                </a:solidFill>
              </a:rPr>
              <a:t>E quanto ao limite da Despesa com pessoal? </a:t>
            </a:r>
            <a:endParaRPr lang="pt-BR" sz="3000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dirty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pt-BR" dirty="0"/>
          </a:p>
        </p:txBody>
      </p:sp>
      <p:sp>
        <p:nvSpPr>
          <p:cNvPr id="9219" name="Título 2">
            <a:extLst>
              <a:ext uri="{FF2B5EF4-FFF2-40B4-BE49-F238E27FC236}">
                <a16:creationId xmlns:a16="http://schemas.microsoft.com/office/drawing/2014/main" id="{27CDD34E-7DB0-E79C-496D-49E1134D7215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3352800" y="100782"/>
            <a:ext cx="8534400" cy="10874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pt-BR" sz="2800" dirty="0">
                <a:solidFill>
                  <a:schemeClr val="bg1"/>
                </a:solidFill>
              </a:rPr>
              <a:t>VEDAÇÕES DE AUMENTO DA DESPESA COM PESSOAL</a:t>
            </a:r>
            <a:br>
              <a:rPr lang="pt-BR" sz="2800" dirty="0"/>
            </a:br>
            <a:r>
              <a:rPr lang="pt-BR" sz="2800" dirty="0">
                <a:solidFill>
                  <a:srgbClr val="FFFF00"/>
                </a:solidFill>
              </a:rPr>
              <a:t>Orientações aos jurisdicionados</a:t>
            </a:r>
            <a:endParaRPr lang="pt-BR" altLang="pt-BR" sz="2800" dirty="0">
              <a:solidFill>
                <a:srgbClr val="FFFF00"/>
              </a:solidFill>
            </a:endParaRPr>
          </a:p>
        </p:txBody>
      </p:sp>
      <p:sp>
        <p:nvSpPr>
          <p:cNvPr id="4" name="Espaço Reservado para Conteúdo 1">
            <a:extLst>
              <a:ext uri="{FF2B5EF4-FFF2-40B4-BE49-F238E27FC236}">
                <a16:creationId xmlns:a16="http://schemas.microsoft.com/office/drawing/2014/main" id="{D3CC7360-10AA-E1C5-A3A7-ACC88E89BB7A}"/>
              </a:ext>
            </a:extLst>
          </p:cNvPr>
          <p:cNvSpPr txBox="1">
            <a:spLocks/>
          </p:cNvSpPr>
          <p:nvPr/>
        </p:nvSpPr>
        <p:spPr>
          <a:xfrm>
            <a:off x="661346" y="2954867"/>
            <a:ext cx="5785750" cy="149013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BR" sz="2300" dirty="0">
                <a:solidFill>
                  <a:prstClr val="black"/>
                </a:solidFill>
              </a:rPr>
              <a:t> </a:t>
            </a:r>
            <a:endParaRPr kumimoji="0" lang="pt-BR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8" name="Espaço Reservado para Conteúdo 1">
            <a:extLst>
              <a:ext uri="{FF2B5EF4-FFF2-40B4-BE49-F238E27FC236}">
                <a16:creationId xmlns:a16="http://schemas.microsoft.com/office/drawing/2014/main" id="{6D1DF215-AB1B-5692-051D-1B5352394236}"/>
              </a:ext>
            </a:extLst>
          </p:cNvPr>
          <p:cNvSpPr txBox="1">
            <a:spLocks/>
          </p:cNvSpPr>
          <p:nvPr/>
        </p:nvSpPr>
        <p:spPr>
          <a:xfrm>
            <a:off x="286656" y="2980213"/>
            <a:ext cx="7601413" cy="356042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2200" dirty="0">
                <a:solidFill>
                  <a:prstClr val="black"/>
                </a:solidFill>
              </a:rPr>
              <a:t> </a:t>
            </a:r>
            <a:endParaRPr kumimoji="0" lang="pt-BR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FEC19E8D-C810-1FFF-A051-D14F1BDB8087}"/>
              </a:ext>
            </a:extLst>
          </p:cNvPr>
          <p:cNvSpPr txBox="1"/>
          <p:nvPr/>
        </p:nvSpPr>
        <p:spPr>
          <a:xfrm>
            <a:off x="2002675" y="2193654"/>
            <a:ext cx="9294311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900" b="1" dirty="0"/>
              <a:t>NÃO DEVE ULTRAPASSAR 54% DA RECEITA CORRENTE LÍQUIDA DO MUNICÍPIO</a:t>
            </a:r>
            <a:endParaRPr kumimoji="0" lang="pt-BR" sz="1900" b="1" i="0" u="none" strike="noStrike" kern="1200" cap="none" spc="0" normalizeH="0" noProof="0" dirty="0">
              <a:ln>
                <a:noFill/>
              </a:ln>
              <a:effectLst/>
              <a:uLnTx/>
              <a:uFillTx/>
              <a:latin typeface="Calibri"/>
            </a:endParaRPr>
          </a:p>
        </p:txBody>
      </p:sp>
      <p:pic>
        <p:nvPicPr>
          <p:cNvPr id="7" name="Imagem 6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5DF4A280-9869-679C-8AC1-9480D902521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945" y="2723371"/>
            <a:ext cx="9951041" cy="3560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43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7FED72-ABEE-C6A0-F436-E40F3DB6C3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ítulo 2">
            <a:extLst>
              <a:ext uri="{FF2B5EF4-FFF2-40B4-BE49-F238E27FC236}">
                <a16:creationId xmlns:a16="http://schemas.microsoft.com/office/drawing/2014/main" id="{A27877B8-44A9-964D-9598-884CC4E48343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3352800" y="100782"/>
            <a:ext cx="8534400" cy="10874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pt-BR" sz="2800">
                <a:solidFill>
                  <a:schemeClr val="bg1"/>
                </a:solidFill>
              </a:rPr>
              <a:t>VEDAÇÕES DE AUMENTO DA DESPESA COM PESSOAL</a:t>
            </a:r>
            <a:br>
              <a:rPr lang="pt-BR" sz="2800"/>
            </a:br>
            <a:r>
              <a:rPr lang="pt-BR" sz="2800">
                <a:solidFill>
                  <a:srgbClr val="FFFF00"/>
                </a:solidFill>
              </a:rPr>
              <a:t>Orientações aos jurisdicionados</a:t>
            </a:r>
            <a:endParaRPr lang="pt-BR" altLang="pt-BR" sz="2800" dirty="0">
              <a:solidFill>
                <a:srgbClr val="FFFF00"/>
              </a:solidFill>
            </a:endParaRPr>
          </a:p>
        </p:txBody>
      </p:sp>
      <p:sp>
        <p:nvSpPr>
          <p:cNvPr id="4" name="Espaço Reservado para Conteúdo 1">
            <a:extLst>
              <a:ext uri="{FF2B5EF4-FFF2-40B4-BE49-F238E27FC236}">
                <a16:creationId xmlns:a16="http://schemas.microsoft.com/office/drawing/2014/main" id="{3477776B-09B2-9A64-5386-B995C93B3943}"/>
              </a:ext>
            </a:extLst>
          </p:cNvPr>
          <p:cNvSpPr txBox="1">
            <a:spLocks/>
          </p:cNvSpPr>
          <p:nvPr/>
        </p:nvSpPr>
        <p:spPr>
          <a:xfrm>
            <a:off x="661346" y="2954867"/>
            <a:ext cx="5785750" cy="149013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BR" sz="2300" dirty="0">
                <a:solidFill>
                  <a:prstClr val="black"/>
                </a:solidFill>
              </a:rPr>
              <a:t> </a:t>
            </a:r>
            <a:endParaRPr kumimoji="0" lang="pt-BR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8" name="Espaço Reservado para Conteúdo 1">
            <a:extLst>
              <a:ext uri="{FF2B5EF4-FFF2-40B4-BE49-F238E27FC236}">
                <a16:creationId xmlns:a16="http://schemas.microsoft.com/office/drawing/2014/main" id="{DEBAB6D8-E290-5ECF-515B-B8277CDF2027}"/>
              </a:ext>
            </a:extLst>
          </p:cNvPr>
          <p:cNvSpPr txBox="1">
            <a:spLocks/>
          </p:cNvSpPr>
          <p:nvPr/>
        </p:nvSpPr>
        <p:spPr>
          <a:xfrm>
            <a:off x="125260" y="1904923"/>
            <a:ext cx="11761940" cy="101893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3000" dirty="0"/>
              <a:t>Se o limite da Despesa com Pessoal for ultrapassado no 1º quadrimestre do último ano de mandato, o ente não poderá de imediato(Art. 23, § 4º):</a:t>
            </a:r>
          </a:p>
          <a:p>
            <a:pPr marL="0" indent="0" algn="just">
              <a:buNone/>
            </a:pPr>
            <a:endParaRPr lang="pt-BR" sz="3000" dirty="0"/>
          </a:p>
          <a:p>
            <a:pPr marL="0" lvl="0" indent="0"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3000" dirty="0"/>
              <a:t>I- receber transferências voluntárias;</a:t>
            </a:r>
          </a:p>
          <a:p>
            <a:pPr marL="0" lvl="0" indent="0" algn="just" fontAlgn="ctr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3000" dirty="0"/>
          </a:p>
          <a:p>
            <a:pPr marL="0" lvl="0" indent="0"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3000" dirty="0"/>
              <a:t>II - obter garantia, direta ou indireta, de outro ente;</a:t>
            </a:r>
          </a:p>
          <a:p>
            <a:pPr marL="0" lvl="0" indent="0" algn="just" fontAlgn="ctr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3000" dirty="0"/>
          </a:p>
          <a:p>
            <a:pPr marL="0" lvl="0" indent="0"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3000" dirty="0"/>
              <a:t>III - contratar operação de </a:t>
            </a:r>
            <a:r>
              <a:rPr lang="pt-BR" sz="3000" dirty="0"/>
              <a:t>crédito, ressalvadas as destinadas ao pagamento da dívida mobiliária e as que visem à redução das despesas com pessoal.</a:t>
            </a: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9D19C3B5-D13D-E84C-0B0A-A5365860E3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3558" y="139650"/>
            <a:ext cx="44884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41262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,</a:t>
            </a: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658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B148B3-F987-1D01-A780-A6EE424D9C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ítulo 2">
            <a:extLst>
              <a:ext uri="{FF2B5EF4-FFF2-40B4-BE49-F238E27FC236}">
                <a16:creationId xmlns:a16="http://schemas.microsoft.com/office/drawing/2014/main" id="{0D9ACA93-390D-9117-806B-FB486D971757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3352800" y="100782"/>
            <a:ext cx="8534400" cy="10874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pt-BR" sz="2800" dirty="0">
                <a:solidFill>
                  <a:schemeClr val="bg1"/>
                </a:solidFill>
              </a:rPr>
              <a:t>VEDAÇÕES DE AUMENTO DA DESPESA COM PESSOAL</a:t>
            </a:r>
            <a:br>
              <a:rPr lang="pt-BR" sz="2800" dirty="0"/>
            </a:br>
            <a:r>
              <a:rPr lang="pt-BR" sz="2800" dirty="0">
                <a:solidFill>
                  <a:srgbClr val="FFFF00"/>
                </a:solidFill>
              </a:rPr>
              <a:t>Orientações aos jurisdicionados</a:t>
            </a:r>
            <a:endParaRPr lang="pt-BR" altLang="pt-BR" sz="2800" dirty="0">
              <a:solidFill>
                <a:srgbClr val="FFFF00"/>
              </a:solidFill>
            </a:endParaRPr>
          </a:p>
        </p:txBody>
      </p:sp>
      <p:sp>
        <p:nvSpPr>
          <p:cNvPr id="4" name="Espaço Reservado para Conteúdo 1">
            <a:extLst>
              <a:ext uri="{FF2B5EF4-FFF2-40B4-BE49-F238E27FC236}">
                <a16:creationId xmlns:a16="http://schemas.microsoft.com/office/drawing/2014/main" id="{B85334F9-9B39-7D74-72CD-AB92781CA831}"/>
              </a:ext>
            </a:extLst>
          </p:cNvPr>
          <p:cNvSpPr txBox="1">
            <a:spLocks/>
          </p:cNvSpPr>
          <p:nvPr/>
        </p:nvSpPr>
        <p:spPr>
          <a:xfrm>
            <a:off x="661346" y="2954867"/>
            <a:ext cx="5785750" cy="149013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BR" sz="2300" dirty="0">
                <a:solidFill>
                  <a:prstClr val="black"/>
                </a:solidFill>
              </a:rPr>
              <a:t> </a:t>
            </a:r>
            <a:endParaRPr kumimoji="0" lang="pt-BR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8" name="Espaço Reservado para Conteúdo 1">
            <a:extLst>
              <a:ext uri="{FF2B5EF4-FFF2-40B4-BE49-F238E27FC236}">
                <a16:creationId xmlns:a16="http://schemas.microsoft.com/office/drawing/2014/main" id="{EBABC9EC-9B55-33FB-EDD7-AB0CBB7111F2}"/>
              </a:ext>
            </a:extLst>
          </p:cNvPr>
          <p:cNvSpPr txBox="1">
            <a:spLocks/>
          </p:cNvSpPr>
          <p:nvPr/>
        </p:nvSpPr>
        <p:spPr>
          <a:xfrm>
            <a:off x="125260" y="1904923"/>
            <a:ext cx="11761940" cy="101893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pt-BR" sz="3000" dirty="0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1D8D8189-C955-A15B-57A3-12C6BABDD3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4741" y="139650"/>
            <a:ext cx="6251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41262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I</a:t>
            </a: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Imagem 1" descr="Interface gráfica do usuário, Texto&#10;&#10;Descrição gerada automaticamente">
            <a:extLst>
              <a:ext uri="{FF2B5EF4-FFF2-40B4-BE49-F238E27FC236}">
                <a16:creationId xmlns:a16="http://schemas.microsoft.com/office/drawing/2014/main" id="{3786688B-AB39-ABED-53AA-E71EDF83BB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458516"/>
            <a:ext cx="11164509" cy="2519177"/>
          </a:xfrm>
          <a:prstGeom prst="rect">
            <a:avLst/>
          </a:prstGeom>
        </p:spPr>
      </p:pic>
      <p:pic>
        <p:nvPicPr>
          <p:cNvPr id="3" name="Imagem 2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CF1F6607-E9E7-E40D-1D48-B547ED69C6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45" y="3938686"/>
            <a:ext cx="10897855" cy="2734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735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A2A5C5-0E35-74DF-A9FE-175347B5A5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ítulo 2">
            <a:extLst>
              <a:ext uri="{FF2B5EF4-FFF2-40B4-BE49-F238E27FC236}">
                <a16:creationId xmlns:a16="http://schemas.microsoft.com/office/drawing/2014/main" id="{716B78CE-4BE8-A203-36EC-700D961E7B86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3352800" y="100782"/>
            <a:ext cx="8534400" cy="10874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pt-BR" sz="2800" dirty="0">
                <a:solidFill>
                  <a:schemeClr val="bg1"/>
                </a:solidFill>
              </a:rPr>
              <a:t>VEDAÇÕES LEGISLAÇÃO ELEITORAL</a:t>
            </a:r>
            <a:br>
              <a:rPr lang="pt-BR" sz="2800" dirty="0"/>
            </a:br>
            <a:r>
              <a:rPr lang="pt-BR" sz="2800" dirty="0">
                <a:solidFill>
                  <a:srgbClr val="FFFF00"/>
                </a:solidFill>
              </a:rPr>
              <a:t>Orientações aos jurisdicionados</a:t>
            </a:r>
            <a:endParaRPr lang="pt-BR" altLang="pt-BR" sz="2800" dirty="0">
              <a:solidFill>
                <a:srgbClr val="FFFF00"/>
              </a:solidFill>
            </a:endParaRPr>
          </a:p>
        </p:txBody>
      </p:sp>
      <p:sp>
        <p:nvSpPr>
          <p:cNvPr id="4" name="Espaço Reservado para Conteúdo 1">
            <a:extLst>
              <a:ext uri="{FF2B5EF4-FFF2-40B4-BE49-F238E27FC236}">
                <a16:creationId xmlns:a16="http://schemas.microsoft.com/office/drawing/2014/main" id="{619E3025-EA98-25D3-9AC6-0C553106C60C}"/>
              </a:ext>
            </a:extLst>
          </p:cNvPr>
          <p:cNvSpPr txBox="1">
            <a:spLocks/>
          </p:cNvSpPr>
          <p:nvPr/>
        </p:nvSpPr>
        <p:spPr>
          <a:xfrm>
            <a:off x="661346" y="2954867"/>
            <a:ext cx="5785750" cy="149013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BR" sz="2300" dirty="0">
                <a:solidFill>
                  <a:prstClr val="black"/>
                </a:solidFill>
              </a:rPr>
              <a:t> </a:t>
            </a:r>
            <a:endParaRPr kumimoji="0" lang="pt-BR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8" name="Espaço Reservado para Conteúdo 1">
            <a:extLst>
              <a:ext uri="{FF2B5EF4-FFF2-40B4-BE49-F238E27FC236}">
                <a16:creationId xmlns:a16="http://schemas.microsoft.com/office/drawing/2014/main" id="{2D6EC0B0-456D-044E-6845-4333B3C6043A}"/>
              </a:ext>
            </a:extLst>
          </p:cNvPr>
          <p:cNvSpPr txBox="1">
            <a:spLocks/>
          </p:cNvSpPr>
          <p:nvPr/>
        </p:nvSpPr>
        <p:spPr>
          <a:xfrm>
            <a:off x="125260" y="1904923"/>
            <a:ext cx="11761940" cy="101893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pt-BR" sz="3000" dirty="0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0E54CC72-3942-2069-6F01-53D2203DA2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4741" y="139650"/>
            <a:ext cx="6251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41262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I</a:t>
            </a: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E9E19E8C-78B3-1AAD-1B08-B4D6EBA97457}"/>
              </a:ext>
            </a:extLst>
          </p:cNvPr>
          <p:cNvSpPr txBox="1"/>
          <p:nvPr/>
        </p:nvSpPr>
        <p:spPr>
          <a:xfrm>
            <a:off x="304800" y="1788033"/>
            <a:ext cx="1176194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800" dirty="0">
                <a:solidFill>
                  <a:schemeClr val="tx2"/>
                </a:solidFill>
                <a:latin typeface="Arial Black" panose="020B0A04020102020204" pitchFamily="34" charset="0"/>
              </a:rPr>
              <a:t>LEI DAS ELEIÇÕES – LEI Nº 9.504, DE 30 DE SETEMBRO DE 1997</a:t>
            </a:r>
          </a:p>
          <a:p>
            <a:pPr algn="just"/>
            <a:endParaRPr lang="pt-BR" sz="1800" dirty="0">
              <a:solidFill>
                <a:schemeClr val="tx2"/>
              </a:solidFill>
              <a:latin typeface="Arial Black" panose="020B0A04020102020204" pitchFamily="34" charset="0"/>
            </a:endParaRPr>
          </a:p>
          <a:p>
            <a:pPr algn="just"/>
            <a:r>
              <a:rPr lang="pt-BR" sz="1800" dirty="0">
                <a:solidFill>
                  <a:schemeClr val="tx2"/>
                </a:solidFill>
                <a:latin typeface="Arial Black" panose="020B0A04020102020204" pitchFamily="34" charset="0"/>
              </a:rPr>
              <a:t>Alteração no quadro de pessoal, concessão e supressão de vantagens, e interferência no exercício funcional. </a:t>
            </a:r>
          </a:p>
        </p:txBody>
      </p:sp>
      <p:pic>
        <p:nvPicPr>
          <p:cNvPr id="7" name="Imagem 6" descr="Texto&#10;&#10;Descrição gerada automaticamente">
            <a:extLst>
              <a:ext uri="{FF2B5EF4-FFF2-40B4-BE49-F238E27FC236}">
                <a16:creationId xmlns:a16="http://schemas.microsoft.com/office/drawing/2014/main" id="{F1040BEF-088A-EB45-AF0D-198FDCF80C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3247027"/>
            <a:ext cx="8227751" cy="2552523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4825843A-EA6D-FA3C-B9B4-6389E3DFBD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742748"/>
            <a:ext cx="3922973" cy="2056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291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FD28D5-E63B-DCDF-FA53-770F6E0D7F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ítulo 2">
            <a:extLst>
              <a:ext uri="{FF2B5EF4-FFF2-40B4-BE49-F238E27FC236}">
                <a16:creationId xmlns:a16="http://schemas.microsoft.com/office/drawing/2014/main" id="{C34E9A4E-87AB-B063-E217-629103DD0832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3352800" y="100782"/>
            <a:ext cx="8534400" cy="10874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pt-BR" sz="2800" dirty="0">
                <a:solidFill>
                  <a:schemeClr val="bg1"/>
                </a:solidFill>
              </a:rPr>
              <a:t>VEDAÇÕES LEGISLAÇÃO ELEITORAL</a:t>
            </a:r>
            <a:br>
              <a:rPr lang="pt-BR" sz="2800" dirty="0"/>
            </a:br>
            <a:r>
              <a:rPr lang="pt-BR" sz="2800" dirty="0">
                <a:solidFill>
                  <a:srgbClr val="FFFF00"/>
                </a:solidFill>
              </a:rPr>
              <a:t>Orientações aos jurisdicionados</a:t>
            </a:r>
            <a:endParaRPr lang="pt-BR" altLang="pt-BR" sz="2800" dirty="0">
              <a:solidFill>
                <a:srgbClr val="FFFF00"/>
              </a:solidFill>
            </a:endParaRPr>
          </a:p>
        </p:txBody>
      </p:sp>
      <p:sp>
        <p:nvSpPr>
          <p:cNvPr id="4" name="Espaço Reservado para Conteúdo 1">
            <a:extLst>
              <a:ext uri="{FF2B5EF4-FFF2-40B4-BE49-F238E27FC236}">
                <a16:creationId xmlns:a16="http://schemas.microsoft.com/office/drawing/2014/main" id="{B8B3FEC5-CD49-3AB2-8F2B-8EB21A77931B}"/>
              </a:ext>
            </a:extLst>
          </p:cNvPr>
          <p:cNvSpPr txBox="1">
            <a:spLocks/>
          </p:cNvSpPr>
          <p:nvPr/>
        </p:nvSpPr>
        <p:spPr>
          <a:xfrm>
            <a:off x="661346" y="2954867"/>
            <a:ext cx="5785750" cy="149013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BR" sz="2300" dirty="0">
                <a:solidFill>
                  <a:prstClr val="black"/>
                </a:solidFill>
              </a:rPr>
              <a:t> </a:t>
            </a:r>
            <a:endParaRPr kumimoji="0" lang="pt-BR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8" name="Espaço Reservado para Conteúdo 1">
            <a:extLst>
              <a:ext uri="{FF2B5EF4-FFF2-40B4-BE49-F238E27FC236}">
                <a16:creationId xmlns:a16="http://schemas.microsoft.com/office/drawing/2014/main" id="{7BC0CB84-9E5D-B024-D6E3-A26886560998}"/>
              </a:ext>
            </a:extLst>
          </p:cNvPr>
          <p:cNvSpPr txBox="1">
            <a:spLocks/>
          </p:cNvSpPr>
          <p:nvPr/>
        </p:nvSpPr>
        <p:spPr>
          <a:xfrm>
            <a:off x="125260" y="1904923"/>
            <a:ext cx="11761940" cy="101893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pt-BR" sz="3000" dirty="0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60648816-721F-6BA0-D553-6BA3FCBD69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4741" y="139650"/>
            <a:ext cx="6251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41262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I</a:t>
            </a: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A0BFB9F2-61BC-F089-FDE0-2DC9040FC4BA}"/>
              </a:ext>
            </a:extLst>
          </p:cNvPr>
          <p:cNvSpPr txBox="1"/>
          <p:nvPr/>
        </p:nvSpPr>
        <p:spPr>
          <a:xfrm>
            <a:off x="304800" y="1471274"/>
            <a:ext cx="117619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800" dirty="0">
                <a:solidFill>
                  <a:schemeClr val="tx2"/>
                </a:solidFill>
                <a:latin typeface="Arial Black" panose="020B0A04020102020204" pitchFamily="34" charset="0"/>
              </a:rPr>
              <a:t>LEI DAS ELEIÇÕES – LEI Nº 9.504, DE 30 DE SETEMBRO DE 1997</a:t>
            </a:r>
          </a:p>
          <a:p>
            <a:pPr algn="just"/>
            <a:endParaRPr lang="pt-BR" sz="1800" dirty="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795D1356-0670-0A14-5F02-EADEA83FF251}"/>
              </a:ext>
            </a:extLst>
          </p:cNvPr>
          <p:cNvSpPr txBox="1"/>
          <p:nvPr/>
        </p:nvSpPr>
        <p:spPr>
          <a:xfrm>
            <a:off x="512300" y="1807671"/>
            <a:ext cx="10987859" cy="48712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900" dirty="0">
                <a:solidFill>
                  <a:schemeClr val="tx2"/>
                </a:solidFill>
                <a:highlight>
                  <a:srgbClr val="FFFF00"/>
                </a:highlight>
                <a:latin typeface="Arial Black" panose="020B0A04020102020204" pitchFamily="34" charset="0"/>
              </a:rPr>
              <a:t>A nomeação ou exoneração de cargos em comissão e designação ou dispensa de funções de confiança;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900" dirty="0">
                <a:solidFill>
                  <a:schemeClr val="tx2"/>
                </a:solidFill>
                <a:latin typeface="Arial Black" panose="020B0A04020102020204" pitchFamily="34" charset="0"/>
              </a:rPr>
              <a:t>A nomeação para cargos do Poder Judiciário, do Ministério Público, dos Tribunais ou Conselhos de Contas e dos órgãos da Presidência da República;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900" dirty="0">
                <a:solidFill>
                  <a:schemeClr val="tx2"/>
                </a:solidFill>
                <a:highlight>
                  <a:srgbClr val="FFFF00"/>
                </a:highlight>
                <a:latin typeface="Arial Black" panose="020B0A04020102020204" pitchFamily="34" charset="0"/>
              </a:rPr>
              <a:t>A nomeação dos aprovados em concursos públicos homologados até o início daquele prazo;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900" dirty="0">
                <a:solidFill>
                  <a:schemeClr val="tx2"/>
                </a:solidFill>
                <a:highlight>
                  <a:srgbClr val="FFFF00"/>
                </a:highlight>
                <a:latin typeface="Arial Black" panose="020B0A04020102020204" pitchFamily="34" charset="0"/>
              </a:rPr>
              <a:t>A nomeação ou contratação necessária à instalação ou ao funcionamento inadiável de serviços públicos essenciais, com prévia e expressa autorização do Chefe do Poder Executivo;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900" dirty="0">
                <a:solidFill>
                  <a:schemeClr val="tx2"/>
                </a:solidFill>
                <a:latin typeface="Arial Black" panose="020B0A04020102020204" pitchFamily="34" charset="0"/>
              </a:rPr>
              <a:t>A transferência ou remoção </a:t>
            </a:r>
            <a:r>
              <a:rPr lang="pt-BR" sz="1900" dirty="0" err="1">
                <a:solidFill>
                  <a:schemeClr val="tx2"/>
                </a:solidFill>
                <a:latin typeface="Arial Black" panose="020B0A04020102020204" pitchFamily="34" charset="0"/>
              </a:rPr>
              <a:t>ex</a:t>
            </a:r>
            <a:r>
              <a:rPr lang="pt-BR" sz="1900" dirty="0">
                <a:solidFill>
                  <a:schemeClr val="tx2"/>
                </a:solidFill>
                <a:latin typeface="Arial Black" panose="020B0A04020102020204" pitchFamily="34" charset="0"/>
              </a:rPr>
              <a:t> </a:t>
            </a:r>
            <a:r>
              <a:rPr lang="pt-BR" sz="1900" dirty="0" err="1">
                <a:solidFill>
                  <a:schemeClr val="tx2"/>
                </a:solidFill>
                <a:latin typeface="Arial Black" panose="020B0A04020102020204" pitchFamily="34" charset="0"/>
              </a:rPr>
              <a:t>officio</a:t>
            </a:r>
            <a:r>
              <a:rPr lang="pt-BR" sz="1900" dirty="0">
                <a:solidFill>
                  <a:schemeClr val="tx2"/>
                </a:solidFill>
                <a:latin typeface="Arial Black" panose="020B0A04020102020204" pitchFamily="34" charset="0"/>
              </a:rPr>
              <a:t> de militares, policiais civis e de agentes penitenciários; </a:t>
            </a:r>
          </a:p>
        </p:txBody>
      </p:sp>
    </p:spTree>
    <p:extLst>
      <p:ext uri="{BB962C8B-B14F-4D97-AF65-F5344CB8AC3E}">
        <p14:creationId xmlns:p14="http://schemas.microsoft.com/office/powerpoint/2010/main" val="3459830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525547-4561-8B8A-4014-D4AC5CB91C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ítulo 2">
            <a:extLst>
              <a:ext uri="{FF2B5EF4-FFF2-40B4-BE49-F238E27FC236}">
                <a16:creationId xmlns:a16="http://schemas.microsoft.com/office/drawing/2014/main" id="{7B0789F2-D307-759A-3793-00CC4E1CD98A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3352800" y="100782"/>
            <a:ext cx="8534400" cy="10874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pt-BR" sz="2800" dirty="0">
                <a:solidFill>
                  <a:schemeClr val="bg1"/>
                </a:solidFill>
              </a:rPr>
              <a:t>VEDAÇÕES CONSTITUIÇÃO DO ESTADO DO PIAUÍ</a:t>
            </a:r>
            <a:br>
              <a:rPr lang="pt-BR" sz="2800" dirty="0"/>
            </a:br>
            <a:r>
              <a:rPr lang="pt-BR" sz="2800" dirty="0">
                <a:solidFill>
                  <a:srgbClr val="FFFF00"/>
                </a:solidFill>
              </a:rPr>
              <a:t>Orientações aos jurisdicionados</a:t>
            </a:r>
            <a:endParaRPr lang="pt-BR" altLang="pt-BR" sz="2800" dirty="0">
              <a:solidFill>
                <a:srgbClr val="FFFF00"/>
              </a:solidFill>
            </a:endParaRPr>
          </a:p>
        </p:txBody>
      </p:sp>
      <p:sp>
        <p:nvSpPr>
          <p:cNvPr id="4" name="Espaço Reservado para Conteúdo 1">
            <a:extLst>
              <a:ext uri="{FF2B5EF4-FFF2-40B4-BE49-F238E27FC236}">
                <a16:creationId xmlns:a16="http://schemas.microsoft.com/office/drawing/2014/main" id="{06231B5F-0975-2F9A-F631-3E5B43EF75FC}"/>
              </a:ext>
            </a:extLst>
          </p:cNvPr>
          <p:cNvSpPr txBox="1">
            <a:spLocks/>
          </p:cNvSpPr>
          <p:nvPr/>
        </p:nvSpPr>
        <p:spPr>
          <a:xfrm>
            <a:off x="661346" y="2954867"/>
            <a:ext cx="5785750" cy="149013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BR" sz="2300" dirty="0">
                <a:solidFill>
                  <a:prstClr val="black"/>
                </a:solidFill>
              </a:rPr>
              <a:t> </a:t>
            </a:r>
            <a:endParaRPr kumimoji="0" lang="pt-BR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8" name="Espaço Reservado para Conteúdo 1">
            <a:extLst>
              <a:ext uri="{FF2B5EF4-FFF2-40B4-BE49-F238E27FC236}">
                <a16:creationId xmlns:a16="http://schemas.microsoft.com/office/drawing/2014/main" id="{BF6A18EE-FDD1-AD82-23F2-C151C1F45E73}"/>
              </a:ext>
            </a:extLst>
          </p:cNvPr>
          <p:cNvSpPr txBox="1">
            <a:spLocks/>
          </p:cNvSpPr>
          <p:nvPr/>
        </p:nvSpPr>
        <p:spPr>
          <a:xfrm>
            <a:off x="125260" y="1904923"/>
            <a:ext cx="11761940" cy="101893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pt-BR" sz="3000" dirty="0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6BD2361A-50FD-87C8-3BA2-F02C390F4F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4741" y="139650"/>
            <a:ext cx="6251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41262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I</a:t>
            </a: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100" name="Picture 4" descr="Piauí (PI): capital, mapa, bandeira, cultura, história">
            <a:extLst>
              <a:ext uri="{FF2B5EF4-FFF2-40B4-BE49-F238E27FC236}">
                <a16:creationId xmlns:a16="http://schemas.microsoft.com/office/drawing/2014/main" id="{CA79456A-7BC1-3994-E1AE-7A5C4E6A80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00" y="3705999"/>
            <a:ext cx="3481232" cy="2508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2E9B67E8-EC2A-F3A9-81EA-BFF46659F2A1}"/>
              </a:ext>
            </a:extLst>
          </p:cNvPr>
          <p:cNvSpPr txBox="1"/>
          <p:nvPr/>
        </p:nvSpPr>
        <p:spPr>
          <a:xfrm>
            <a:off x="661345" y="1873918"/>
            <a:ext cx="1062460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800" dirty="0">
                <a:solidFill>
                  <a:schemeClr val="tx2"/>
                </a:solidFill>
                <a:latin typeface="Arial Black" panose="020B0A04020102020204" pitchFamily="34" charset="0"/>
              </a:rPr>
              <a:t>CONSTITUIÇÃO DO ESTADO DO PIAUÍ</a:t>
            </a:r>
          </a:p>
          <a:p>
            <a:pPr algn="just"/>
            <a:endParaRPr lang="pt-BR" sz="1800" dirty="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1B944F13-1E92-31A4-8F54-1719913303DD}"/>
              </a:ext>
            </a:extLst>
          </p:cNvPr>
          <p:cNvSpPr txBox="1"/>
          <p:nvPr/>
        </p:nvSpPr>
        <p:spPr>
          <a:xfrm>
            <a:off x="4142578" y="3352014"/>
            <a:ext cx="774462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b="1" i="0" u="sng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Art. 27aRT. 27</a:t>
            </a:r>
          </a:p>
          <a:p>
            <a:r>
              <a:rPr lang="pt-BR" sz="20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I - realização de operações que resultem no endividamento do Município;</a:t>
            </a:r>
            <a:br>
              <a:rPr lang="pt-BR" sz="2000" dirty="0"/>
            </a:br>
            <a:br>
              <a:rPr lang="pt-BR" sz="2000" dirty="0"/>
            </a:br>
            <a:r>
              <a:rPr lang="pt-BR" sz="2000" b="0" i="0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Open Sans" panose="020B0606030504020204" pitchFamily="34" charset="0"/>
              </a:rPr>
              <a:t>II - reajuste de salários e vencimentos do funcionalismo público municipal;</a:t>
            </a:r>
            <a:br>
              <a:rPr lang="pt-BR" sz="2000" dirty="0"/>
            </a:br>
            <a:br>
              <a:rPr lang="pt-BR" sz="2000" dirty="0">
                <a:highlight>
                  <a:srgbClr val="FFFF00"/>
                </a:highlight>
              </a:rPr>
            </a:br>
            <a:r>
              <a:rPr lang="pt-BR" sz="2000" b="0" i="0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Open Sans" panose="020B0606030504020204" pitchFamily="34" charset="0"/>
              </a:rPr>
              <a:t>III - admissão, a qualquer título, contratação, demissão, promoção ou remanejamento de servidor público</a:t>
            </a:r>
            <a:r>
              <a:rPr lang="pt-BR" sz="20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.</a:t>
            </a:r>
            <a:endParaRPr lang="pt-BR" sz="2000" dirty="0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FD6BB625-BA6D-ECEE-C6A8-CF7D632F7093}"/>
              </a:ext>
            </a:extLst>
          </p:cNvPr>
          <p:cNvSpPr txBox="1"/>
          <p:nvPr/>
        </p:nvSpPr>
        <p:spPr>
          <a:xfrm>
            <a:off x="556700" y="2468616"/>
            <a:ext cx="11016082" cy="9664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dirty="0">
                <a:solidFill>
                  <a:srgbClr val="333333"/>
                </a:solidFill>
                <a:latin typeface="Open Sans" panose="020B0606030504020204" pitchFamily="34" charset="0"/>
              </a:rPr>
              <a:t>Art. 27. </a:t>
            </a:r>
            <a:r>
              <a:rPr lang="pt-BR" sz="20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No período de noventa dias antes da posse do Prefeito, Vice-Prefeito e Vereadores eleitos, serão nulos os atos administrativos que impliquem:</a:t>
            </a:r>
          </a:p>
        </p:txBody>
      </p:sp>
    </p:spTree>
    <p:extLst>
      <p:ext uri="{BB962C8B-B14F-4D97-AF65-F5344CB8AC3E}">
        <p14:creationId xmlns:p14="http://schemas.microsoft.com/office/powerpoint/2010/main" val="3979886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40233D-7AB5-7B04-3B7B-936E160D4A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ítulo 2">
            <a:extLst>
              <a:ext uri="{FF2B5EF4-FFF2-40B4-BE49-F238E27FC236}">
                <a16:creationId xmlns:a16="http://schemas.microsoft.com/office/drawing/2014/main" id="{E0AC1DDB-CF10-BDDA-8E83-E52FD2788579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3352800" y="100782"/>
            <a:ext cx="8534400" cy="10874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pt-BR" sz="2800" dirty="0">
                <a:solidFill>
                  <a:schemeClr val="bg1"/>
                </a:solidFill>
              </a:rPr>
              <a:t>VEDAÇÕES CONSTITUIÇÃO DO ESTADO DO PIAUÍ</a:t>
            </a:r>
            <a:br>
              <a:rPr lang="pt-BR" sz="2800" dirty="0"/>
            </a:br>
            <a:r>
              <a:rPr lang="pt-BR" sz="2800" dirty="0">
                <a:solidFill>
                  <a:srgbClr val="FFFF00"/>
                </a:solidFill>
              </a:rPr>
              <a:t>Orientações aos jurisdicionados</a:t>
            </a:r>
            <a:endParaRPr lang="pt-BR" altLang="pt-BR" sz="2800" dirty="0">
              <a:solidFill>
                <a:srgbClr val="FFFF00"/>
              </a:solidFill>
            </a:endParaRPr>
          </a:p>
        </p:txBody>
      </p:sp>
      <p:sp>
        <p:nvSpPr>
          <p:cNvPr id="4" name="Espaço Reservado para Conteúdo 1">
            <a:extLst>
              <a:ext uri="{FF2B5EF4-FFF2-40B4-BE49-F238E27FC236}">
                <a16:creationId xmlns:a16="http://schemas.microsoft.com/office/drawing/2014/main" id="{AABF66EE-8B23-3AB8-6DFF-873A064ADEAC}"/>
              </a:ext>
            </a:extLst>
          </p:cNvPr>
          <p:cNvSpPr txBox="1">
            <a:spLocks/>
          </p:cNvSpPr>
          <p:nvPr/>
        </p:nvSpPr>
        <p:spPr>
          <a:xfrm>
            <a:off x="661346" y="2954867"/>
            <a:ext cx="5785750" cy="149013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BR" sz="2300" dirty="0">
                <a:solidFill>
                  <a:prstClr val="black"/>
                </a:solidFill>
              </a:rPr>
              <a:t> </a:t>
            </a:r>
            <a:endParaRPr kumimoji="0" lang="pt-BR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8" name="Espaço Reservado para Conteúdo 1">
            <a:extLst>
              <a:ext uri="{FF2B5EF4-FFF2-40B4-BE49-F238E27FC236}">
                <a16:creationId xmlns:a16="http://schemas.microsoft.com/office/drawing/2014/main" id="{48444D13-E5C6-4E39-B239-00545AB84688}"/>
              </a:ext>
            </a:extLst>
          </p:cNvPr>
          <p:cNvSpPr txBox="1">
            <a:spLocks/>
          </p:cNvSpPr>
          <p:nvPr/>
        </p:nvSpPr>
        <p:spPr>
          <a:xfrm>
            <a:off x="125260" y="1904923"/>
            <a:ext cx="11761940" cy="101893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pt-BR" sz="3000" dirty="0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2BBD732F-6F31-C98D-425F-BE50933CE6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4741" y="139650"/>
            <a:ext cx="6251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41262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I</a:t>
            </a: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818588D5-8115-0826-82A4-93F03059B099}"/>
              </a:ext>
            </a:extLst>
          </p:cNvPr>
          <p:cNvSpPr txBox="1"/>
          <p:nvPr/>
        </p:nvSpPr>
        <p:spPr>
          <a:xfrm>
            <a:off x="304800" y="1642925"/>
            <a:ext cx="1062460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800" dirty="0">
                <a:solidFill>
                  <a:schemeClr val="tx2"/>
                </a:solidFill>
                <a:latin typeface="Arial Black" panose="020B0A04020102020204" pitchFamily="34" charset="0"/>
              </a:rPr>
              <a:t>EQUILÍBRIO FISCAL E LEGITIMIDADE DO GASTO PÚBLICO</a:t>
            </a:r>
          </a:p>
          <a:p>
            <a:pPr algn="just"/>
            <a:endParaRPr lang="pt-BR" sz="1800" dirty="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0640B9B4-DBCD-CCDC-4A23-D659349ACAD1}"/>
              </a:ext>
            </a:extLst>
          </p:cNvPr>
          <p:cNvSpPr txBox="1"/>
          <p:nvPr/>
        </p:nvSpPr>
        <p:spPr>
          <a:xfrm>
            <a:off x="466930" y="2251678"/>
            <a:ext cx="5539300" cy="44666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i="0" dirty="0">
                <a:effectLst/>
                <a:latin typeface="Sora"/>
              </a:rPr>
              <a:t>A observância da LRF é fundamental ao bom funcionamento da Administração Pública. Alguns Municípios não publicam dados financeiros compreensíveis em páginas da internet (portais da transparência), dificultando o controle social, mas as equipes de transição tem direito de acesso a todos esses dados.</a:t>
            </a:r>
            <a:endParaRPr lang="pt-BR" sz="2400" b="1" i="0" dirty="0">
              <a:effectLst/>
              <a:latin typeface="Open Sans" panose="020B0606030504020204" pitchFamily="34" charset="0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1835E08E-B3FF-984D-DE2B-0A10969B6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950" y="2116899"/>
            <a:ext cx="4571999" cy="4208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0996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71" name="Rectangle 11270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73" name="Rectangle 11272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5000">
                <a:schemeClr val="tx1">
                  <a:alpha val="78000"/>
                </a:schemeClr>
              </a:gs>
              <a:gs pos="19000">
                <a:schemeClr val="tx1">
                  <a:alpha val="38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275" name="Rectangle 1127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277" name="Rectangle 1127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D1D4B767-5AD5-7469-5F1A-503F28C67104}"/>
              </a:ext>
            </a:extLst>
          </p:cNvPr>
          <p:cNvSpPr txBox="1"/>
          <p:nvPr/>
        </p:nvSpPr>
        <p:spPr>
          <a:xfrm>
            <a:off x="663162" y="3051683"/>
            <a:ext cx="3144033" cy="320725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solidFill>
                  <a:schemeClr val="bg1"/>
                </a:solidFill>
              </a:rPr>
              <a:t>IN 001/2012 E IN 005/2024 - </a:t>
            </a:r>
            <a:r>
              <a:rPr lang="pt-BR" sz="3600" dirty="0">
                <a:solidFill>
                  <a:schemeClr val="bg1"/>
                </a:solidFill>
              </a:rPr>
              <a:t>Dispõe sobre o Processo de Transição Governamental Municipal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3" name="Picture 2" descr="C:\Users\dayanna.ribeiro\Downloads\Logo_oficial_simplificada.png">
            <a:extLst>
              <a:ext uri="{FF2B5EF4-FFF2-40B4-BE49-F238E27FC236}">
                <a16:creationId xmlns:a16="http://schemas.microsoft.com/office/drawing/2014/main" id="{62AB5EBB-614A-29F4-33D5-E19D1ED81E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731" y="671226"/>
            <a:ext cx="1822010" cy="1375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Parceria Atricon/Governo Federal lança manual de transição municipal –  Atricon">
            <a:extLst>
              <a:ext uri="{FF2B5EF4-FFF2-40B4-BE49-F238E27FC236}">
                <a16:creationId xmlns:a16="http://schemas.microsoft.com/office/drawing/2014/main" id="{25D667A6-6BC3-7B2A-2018-2286B05220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534" y="0"/>
            <a:ext cx="7659666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Transição de Governo Municipal">
            <a:extLst>
              <a:ext uri="{FF2B5EF4-FFF2-40B4-BE49-F238E27FC236}">
                <a16:creationId xmlns:a16="http://schemas.microsoft.com/office/drawing/2014/main" id="{C28CA8EF-BC8C-3BFE-CFFE-E1422EB80B7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4036" y="4804776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6" descr="Transição de Governo Municipal">
            <a:extLst>
              <a:ext uri="{FF2B5EF4-FFF2-40B4-BE49-F238E27FC236}">
                <a16:creationId xmlns:a16="http://schemas.microsoft.com/office/drawing/2014/main" id="{E46E38AE-0A31-B356-9FF7-B8C3E5A0635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6436" y="4957176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67004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Monte uma pauta de reunião e otimize o seu tempo">
            <a:extLst>
              <a:ext uri="{FF2B5EF4-FFF2-40B4-BE49-F238E27FC236}">
                <a16:creationId xmlns:a16="http://schemas.microsoft.com/office/drawing/2014/main" id="{862B715D-1795-B972-EB63-AD2E16C210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2" t="6484" r="28743" b="-1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743E68B-77D8-0AB8-706F-6A127E1811B0}"/>
              </a:ext>
            </a:extLst>
          </p:cNvPr>
          <p:cNvSpPr txBox="1"/>
          <p:nvPr/>
        </p:nvSpPr>
        <p:spPr>
          <a:xfrm>
            <a:off x="342623" y="1204249"/>
            <a:ext cx="4023360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pt-BR" sz="44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Diretoria</a:t>
            </a:r>
            <a:r>
              <a:rPr lang="en-US" altLang="pt-BR" sz="4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de </a:t>
            </a:r>
            <a:r>
              <a:rPr lang="en-US" altLang="pt-BR" sz="44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Fiscalização</a:t>
            </a:r>
            <a:r>
              <a:rPr lang="en-US" altLang="pt-BR" sz="4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de </a:t>
            </a:r>
            <a:r>
              <a:rPr lang="en-US" altLang="pt-BR" sz="44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Pessoal</a:t>
            </a:r>
            <a:r>
              <a:rPr lang="en-US" altLang="pt-BR" sz="4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e </a:t>
            </a:r>
            <a:r>
              <a:rPr lang="en-US" altLang="pt-BR" sz="44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Previdência</a:t>
            </a:r>
            <a:r>
              <a:rPr lang="en-US" altLang="pt-BR" sz="4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endParaRPr lang="en-US" sz="44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2" descr="C:\Users\dayanna.ribeiro\Downloads\Logo_oficial_simplificada.png">
            <a:extLst>
              <a:ext uri="{FF2B5EF4-FFF2-40B4-BE49-F238E27FC236}">
                <a16:creationId xmlns:a16="http://schemas.microsoft.com/office/drawing/2014/main" id="{011B1A1B-3D2F-BABF-D30B-CF82CEE0F3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72" y="4703745"/>
            <a:ext cx="1822010" cy="1375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Agrupar 5">
            <a:extLst>
              <a:ext uri="{FF2B5EF4-FFF2-40B4-BE49-F238E27FC236}">
                <a16:creationId xmlns:a16="http://schemas.microsoft.com/office/drawing/2014/main" id="{D857D47B-6DB6-A60D-6CB7-C7D501996D25}"/>
              </a:ext>
            </a:extLst>
          </p:cNvPr>
          <p:cNvGrpSpPr/>
          <p:nvPr/>
        </p:nvGrpSpPr>
        <p:grpSpPr>
          <a:xfrm>
            <a:off x="1" y="0"/>
            <a:ext cx="13391738" cy="7464554"/>
            <a:chOff x="1" y="0"/>
            <a:chExt cx="13391738" cy="7464554"/>
          </a:xfrm>
        </p:grpSpPr>
        <p:pic>
          <p:nvPicPr>
            <p:cNvPr id="2" name="Picture 12" descr="A volta de Bolsonaro é boa para Democracia no Brasil de hoje">
              <a:extLst>
                <a:ext uri="{FF2B5EF4-FFF2-40B4-BE49-F238E27FC236}">
                  <a16:creationId xmlns:a16="http://schemas.microsoft.com/office/drawing/2014/main" id="{BDCEA237-87A1-61C9-7685-95704CA6D3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0"/>
              <a:ext cx="13391738" cy="74645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tângulo de cantos arredondados 2">
              <a:extLst>
                <a:ext uri="{FF2B5EF4-FFF2-40B4-BE49-F238E27FC236}">
                  <a16:creationId xmlns:a16="http://schemas.microsoft.com/office/drawing/2014/main" id="{B48F7BA3-8743-5C50-DCCA-E4A672ECD3DE}"/>
                </a:ext>
              </a:extLst>
            </p:cNvPr>
            <p:cNvSpPr/>
            <p:nvPr/>
          </p:nvSpPr>
          <p:spPr>
            <a:xfrm>
              <a:off x="1853094" y="597695"/>
              <a:ext cx="10220957" cy="1821335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4800" dirty="0">
                  <a:solidFill>
                    <a:srgbClr val="FFFF00"/>
                  </a:solidFill>
                </a:rPr>
                <a:t>PERÍODO DE TRANSIÇÃO</a:t>
              </a:r>
            </a:p>
            <a:p>
              <a:pPr algn="ctr"/>
              <a:endParaRPr lang="pt-BR" dirty="0"/>
            </a:p>
          </p:txBody>
        </p:sp>
      </p:grpSp>
    </p:spTree>
    <p:extLst>
      <p:ext uri="{BB962C8B-B14F-4D97-AF65-F5344CB8AC3E}">
        <p14:creationId xmlns:p14="http://schemas.microsoft.com/office/powerpoint/2010/main" val="1699531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360" name="Rectangle 14359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340" name="Picture 4" descr="Colocando a última peça do quebra-cabeça. resolvendo e completando •  adesivos para a parede passatempo, brinquedo, jogo | myloview.com.br">
            <a:extLst>
              <a:ext uri="{FF2B5EF4-FFF2-40B4-BE49-F238E27FC236}">
                <a16:creationId xmlns:a16="http://schemas.microsoft.com/office/drawing/2014/main" id="{3C4F07BC-7141-CD79-3392-7AFD8B2B5B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8" t="9091" r="18850"/>
          <a:stretch/>
        </p:blipFill>
        <p:spPr bwMode="auto">
          <a:xfrm>
            <a:off x="3209026" y="0"/>
            <a:ext cx="89829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62" name="Rectangle 14361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D1D4B767-5AD5-7469-5F1A-503F28C67104}"/>
              </a:ext>
            </a:extLst>
          </p:cNvPr>
          <p:cNvSpPr txBox="1"/>
          <p:nvPr/>
        </p:nvSpPr>
        <p:spPr>
          <a:xfrm>
            <a:off x="218672" y="1057387"/>
            <a:ext cx="6212607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8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364" name="Rectangle 1436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366" name="Rectangle 1436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C:\Users\dayanna.ribeiro\Downloads\Logo_oficial_simplificada.png">
            <a:extLst>
              <a:ext uri="{FF2B5EF4-FFF2-40B4-BE49-F238E27FC236}">
                <a16:creationId xmlns:a16="http://schemas.microsoft.com/office/drawing/2014/main" id="{2161F7B8-DD87-C085-3FA4-0E6A57A594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0438" y="5226876"/>
            <a:ext cx="1632889" cy="1232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895A64E3-8DEF-40A2-842D-D8E57CD12B98}"/>
              </a:ext>
            </a:extLst>
          </p:cNvPr>
          <p:cNvSpPr txBox="1"/>
          <p:nvPr/>
        </p:nvSpPr>
        <p:spPr>
          <a:xfrm>
            <a:off x="440389" y="1397671"/>
            <a:ext cx="6829108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pt-B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Transparência:</a:t>
            </a:r>
            <a:r>
              <a:rPr lang="pt-B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É fundamental garantir a transparência nas informações sobre a folha de pagamento, permitindo que a nova gestão tenha acesso a todos os dados necessários para tomar decisões;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pt-BR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pt-BR" altLang="pt-BR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Planejamento:</a:t>
            </a:r>
            <a:r>
              <a:rPr kumimoji="0" lang="pt-BR" altLang="pt-BR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 nova gestão deve elaborar um plano de ação para a gestão da folha de pagamento, definindo metas, prazos e indicadores de desempenho</a:t>
            </a:r>
            <a:r>
              <a:rPr kumimoji="0" lang="pt-BR" altLang="pt-BR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pt-BR" altLang="pt-BR" sz="28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t-BR" altLang="pt-BR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pt-BR" sz="2800" dirty="0">
              <a:solidFill>
                <a:schemeClr val="bg1"/>
              </a:solidFill>
            </a:endParaRPr>
          </a:p>
          <a:p>
            <a:pPr algn="just"/>
            <a:endParaRPr lang="pt-BR" sz="2800" dirty="0">
              <a:solidFill>
                <a:schemeClr val="bg1"/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D4F2B18-3B84-4EE6-970F-3F7EDD8E0872}"/>
              </a:ext>
            </a:extLst>
          </p:cNvPr>
          <p:cNvSpPr txBox="1"/>
          <p:nvPr/>
        </p:nvSpPr>
        <p:spPr>
          <a:xfrm>
            <a:off x="8138160" y="448822"/>
            <a:ext cx="48532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400" b="1" dirty="0">
                <a:solidFill>
                  <a:schemeClr val="bg1"/>
                </a:solidFill>
              </a:rPr>
              <a:t>     </a:t>
            </a:r>
            <a:r>
              <a:rPr lang="pt-BR" sz="4000" b="1" dirty="0">
                <a:solidFill>
                  <a:schemeClr val="bg1"/>
                </a:solidFill>
              </a:rPr>
              <a:t>BOAS PRÁTICAS </a:t>
            </a:r>
          </a:p>
        </p:txBody>
      </p:sp>
    </p:spTree>
    <p:extLst>
      <p:ext uri="{BB962C8B-B14F-4D97-AF65-F5344CB8AC3E}">
        <p14:creationId xmlns:p14="http://schemas.microsoft.com/office/powerpoint/2010/main" val="2936648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82B275-56C2-834C-03AC-C6F04E3A97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360" name="Rectangle 14359">
            <a:extLst>
              <a:ext uri="{FF2B5EF4-FFF2-40B4-BE49-F238E27FC236}">
                <a16:creationId xmlns:a16="http://schemas.microsoft.com/office/drawing/2014/main" id="{29C38F69-1685-868C-8296-E27E6237F5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340" name="Picture 4" descr="Colocando a última peça do quebra-cabeça. resolvendo e completando •  adesivos para a parede passatempo, brinquedo, jogo | myloview.com.br">
            <a:extLst>
              <a:ext uri="{FF2B5EF4-FFF2-40B4-BE49-F238E27FC236}">
                <a16:creationId xmlns:a16="http://schemas.microsoft.com/office/drawing/2014/main" id="{FFB38F2B-64B3-7E5C-D6DC-49BED2CCF8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8" t="9091" r="18850"/>
          <a:stretch/>
        </p:blipFill>
        <p:spPr bwMode="auto">
          <a:xfrm>
            <a:off x="3209026" y="0"/>
            <a:ext cx="89829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62" name="Rectangle 14361">
            <a:extLst>
              <a:ext uri="{FF2B5EF4-FFF2-40B4-BE49-F238E27FC236}">
                <a16:creationId xmlns:a16="http://schemas.microsoft.com/office/drawing/2014/main" id="{E0C17D33-383B-62B9-A2AE-1D528F46D3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B740EC08-ECD1-A3A1-49D8-D9F61BFE08C4}"/>
              </a:ext>
            </a:extLst>
          </p:cNvPr>
          <p:cNvSpPr txBox="1"/>
          <p:nvPr/>
        </p:nvSpPr>
        <p:spPr>
          <a:xfrm>
            <a:off x="218672" y="1057387"/>
            <a:ext cx="6212607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8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364" name="Rectangle 14363">
            <a:extLst>
              <a:ext uri="{FF2B5EF4-FFF2-40B4-BE49-F238E27FC236}">
                <a16:creationId xmlns:a16="http://schemas.microsoft.com/office/drawing/2014/main" id="{AEED3108-BEDA-FEE2-955C-5F6461ADE2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366" name="Rectangle 14365">
            <a:extLst>
              <a:ext uri="{FF2B5EF4-FFF2-40B4-BE49-F238E27FC236}">
                <a16:creationId xmlns:a16="http://schemas.microsoft.com/office/drawing/2014/main" id="{4666DE22-7CA7-0F9E-A101-FD52DF0B0F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C:\Users\dayanna.ribeiro\Downloads\Logo_oficial_simplificada.png">
            <a:extLst>
              <a:ext uri="{FF2B5EF4-FFF2-40B4-BE49-F238E27FC236}">
                <a16:creationId xmlns:a16="http://schemas.microsoft.com/office/drawing/2014/main" id="{3866540F-FCB4-A912-3CF7-96A4836888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0438" y="5226876"/>
            <a:ext cx="1632889" cy="1232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2F8AE794-D308-D892-D0A7-7411A47C941B}"/>
              </a:ext>
            </a:extLst>
          </p:cNvPr>
          <p:cNvSpPr txBox="1"/>
          <p:nvPr/>
        </p:nvSpPr>
        <p:spPr>
          <a:xfrm>
            <a:off x="218673" y="1226965"/>
            <a:ext cx="6829108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pt-BR" altLang="pt-BR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Diálogo com os servidores:</a:t>
            </a:r>
            <a:r>
              <a:rPr kumimoji="0" lang="pt-BR" altLang="pt-BR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É importante estabelecer um canal de comunicação aberto com os servidores, ouvindo suas demandas e buscando soluções conjuntas para os desafios enfrentados;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pt-BR" altLang="pt-BR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pt-BR" altLang="pt-BR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Avaliação constante:</a:t>
            </a:r>
            <a:r>
              <a:rPr kumimoji="0" lang="pt-BR" altLang="pt-BR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A gestão da folha de pagamento deve ser acompanhada de forma constante, com a realização de auditorias e avaliações periódicas.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pt-BR" sz="2800" dirty="0">
              <a:solidFill>
                <a:schemeClr val="bg1"/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pt-BR" altLang="pt-BR" sz="28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t-BR" altLang="pt-BR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algn="just"/>
            <a:endParaRPr lang="pt-BR" sz="2800" dirty="0">
              <a:solidFill>
                <a:schemeClr val="bg1"/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326327B-69B3-2114-D00F-DC285DA9FC35}"/>
              </a:ext>
            </a:extLst>
          </p:cNvPr>
          <p:cNvSpPr txBox="1"/>
          <p:nvPr/>
        </p:nvSpPr>
        <p:spPr>
          <a:xfrm>
            <a:off x="8402128" y="448822"/>
            <a:ext cx="458925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400" b="1" dirty="0">
                <a:solidFill>
                  <a:schemeClr val="bg1"/>
                </a:solidFill>
              </a:rPr>
              <a:t>     BOAS PRÁTICAS </a:t>
            </a:r>
          </a:p>
        </p:txBody>
      </p:sp>
    </p:spTree>
    <p:extLst>
      <p:ext uri="{BB962C8B-B14F-4D97-AF65-F5344CB8AC3E}">
        <p14:creationId xmlns:p14="http://schemas.microsoft.com/office/powerpoint/2010/main" val="37356917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152400" y="1574799"/>
            <a:ext cx="12039599" cy="948267"/>
          </a:xfrm>
        </p:spPr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dirty="0"/>
          </a:p>
        </p:txBody>
      </p:sp>
      <p:sp>
        <p:nvSpPr>
          <p:cNvPr id="9219" name="Título 2"/>
          <p:cNvSpPr>
            <a:spLocks noGrp="1"/>
          </p:cNvSpPr>
          <p:nvPr>
            <p:ph type="ctrTitle"/>
          </p:nvPr>
        </p:nvSpPr>
        <p:spPr bwMode="auto">
          <a:xfrm>
            <a:off x="3352800" y="100782"/>
            <a:ext cx="8534400" cy="10874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pt-BR" sz="2800" dirty="0">
                <a:solidFill>
                  <a:schemeClr val="bg1"/>
                </a:solidFill>
              </a:rPr>
              <a:t>GESTOR PÚBLICO E AS DECISÕES NA VIDA PÚBLICA</a:t>
            </a:r>
            <a:br>
              <a:rPr lang="pt-BR" sz="2800" dirty="0"/>
            </a:br>
            <a:r>
              <a:rPr lang="pt-BR" sz="2800" dirty="0">
                <a:solidFill>
                  <a:srgbClr val="FFFF00"/>
                </a:solidFill>
              </a:rPr>
              <a:t>Orientações aos jurisdicionados</a:t>
            </a:r>
            <a:endParaRPr lang="pt-BR" altLang="pt-BR" sz="2800" dirty="0">
              <a:solidFill>
                <a:srgbClr val="FFFF00"/>
              </a:solidFill>
            </a:endParaRPr>
          </a:p>
        </p:txBody>
      </p:sp>
      <p:sp>
        <p:nvSpPr>
          <p:cNvPr id="4" name="Espaço Reservado para Conteúdo 1"/>
          <p:cNvSpPr txBox="1">
            <a:spLocks/>
          </p:cNvSpPr>
          <p:nvPr/>
        </p:nvSpPr>
        <p:spPr>
          <a:xfrm>
            <a:off x="661346" y="2954867"/>
            <a:ext cx="5785750" cy="149013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BR" sz="2300" dirty="0">
                <a:solidFill>
                  <a:prstClr val="black"/>
                </a:solidFill>
              </a:rPr>
              <a:t> </a:t>
            </a:r>
            <a:endParaRPr kumimoji="0" lang="pt-BR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8" name="Espaço Reservado para Conteúdo 1"/>
          <p:cNvSpPr txBox="1">
            <a:spLocks/>
          </p:cNvSpPr>
          <p:nvPr/>
        </p:nvSpPr>
        <p:spPr>
          <a:xfrm>
            <a:off x="661345" y="2641600"/>
            <a:ext cx="6452570" cy="39370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kumimoji="0" lang="pt-BR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7" name="Espaço Reservado para Conteúdo 1"/>
          <p:cNvSpPr txBox="1">
            <a:spLocks/>
          </p:cNvSpPr>
          <p:nvPr/>
        </p:nvSpPr>
        <p:spPr>
          <a:xfrm>
            <a:off x="398206" y="2319866"/>
            <a:ext cx="11356259" cy="402201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pt-BR" sz="2500" dirty="0">
              <a:solidFill>
                <a:prstClr val="black"/>
              </a:solidFill>
            </a:endParaRPr>
          </a:p>
          <a:p>
            <a:pPr marL="0" indent="0" algn="just">
              <a:buNone/>
            </a:pPr>
            <a:endParaRPr lang="pt-BR" sz="2500" dirty="0">
              <a:solidFill>
                <a:prstClr val="black"/>
              </a:solidFill>
            </a:endParaRPr>
          </a:p>
        </p:txBody>
      </p:sp>
      <p:sp>
        <p:nvSpPr>
          <p:cNvPr id="11" name="Espaço Reservado para Conteúdo 1"/>
          <p:cNvSpPr txBox="1">
            <a:spLocks/>
          </p:cNvSpPr>
          <p:nvPr/>
        </p:nvSpPr>
        <p:spPr>
          <a:xfrm>
            <a:off x="3793067" y="3699934"/>
            <a:ext cx="7569200" cy="264194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Ø"/>
            </a:pPr>
            <a:endParaRPr kumimoji="0" lang="pt-BR" sz="2400" b="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5" name="Imagem 4" descr="Uma imagem contendo pessoa, edifício, ao ar livre, homem&#10;&#10;Descrição gerada automaticamente">
            <a:extLst>
              <a:ext uri="{FF2B5EF4-FFF2-40B4-BE49-F238E27FC236}">
                <a16:creationId xmlns:a16="http://schemas.microsoft.com/office/drawing/2014/main" id="{29C5ED2C-417D-4FCC-8C94-E67ADC13ED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1431636"/>
            <a:ext cx="12268200" cy="5426364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91CF7C94-1BF2-44C1-9CDF-360E768D7077}"/>
              </a:ext>
            </a:extLst>
          </p:cNvPr>
          <p:cNvSpPr txBox="1"/>
          <p:nvPr/>
        </p:nvSpPr>
        <p:spPr>
          <a:xfrm>
            <a:off x="2489200" y="1456265"/>
            <a:ext cx="8440468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chemeClr val="bg1"/>
                </a:solidFill>
              </a:rPr>
              <a:t>  DIRETRIZES E PRECEITOS CONSTITUCIONAIS E LEGAIS</a:t>
            </a:r>
          </a:p>
        </p:txBody>
      </p:sp>
    </p:spTree>
    <p:extLst>
      <p:ext uri="{BB962C8B-B14F-4D97-AF65-F5344CB8AC3E}">
        <p14:creationId xmlns:p14="http://schemas.microsoft.com/office/powerpoint/2010/main" val="4272722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 bwMode="auto">
          <a:xfrm>
            <a:off x="347243" y="317741"/>
            <a:ext cx="11424212" cy="104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EAEAEA"/>
                </a:solidFill>
                <a:latin typeface="+mn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AEAEA"/>
                </a:solidFill>
                <a:latin typeface="Calibri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AEAEA"/>
                </a:solidFill>
                <a:latin typeface="Calibri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AEAEA"/>
                </a:solidFill>
                <a:latin typeface="Calibri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AEAEA"/>
                </a:solidFill>
                <a:latin typeface="Calibri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AEAEA"/>
                </a:solidFill>
                <a:latin typeface="Calibri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AEAEA"/>
                </a:solidFill>
                <a:latin typeface="Calibri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AEAEA"/>
                </a:solidFill>
                <a:latin typeface="Calibri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AEAEA"/>
                </a:solidFill>
                <a:latin typeface="Calibri" pitchFamily="34" charset="0"/>
              </a:defRPr>
            </a:lvl9pPr>
          </a:lstStyle>
          <a:p>
            <a:pPr algn="r" eaLnBrk="1" hangingPunct="1"/>
            <a:r>
              <a:rPr lang="pt-BR" altLang="pt-BR" sz="3600" i="1" dirty="0">
                <a:solidFill>
                  <a:srgbClr val="FFFF00"/>
                </a:solidFill>
              </a:rPr>
              <a:t>Divisão de Fiscalização de Pessoal e Folha de Pagamento </a:t>
            </a:r>
          </a:p>
        </p:txBody>
      </p:sp>
      <p:sp>
        <p:nvSpPr>
          <p:cNvPr id="3" name="Espaço Reservado para Conteúdo 1"/>
          <p:cNvSpPr txBox="1">
            <a:spLocks/>
          </p:cNvSpPr>
          <p:nvPr/>
        </p:nvSpPr>
        <p:spPr>
          <a:xfrm>
            <a:off x="7111361" y="5484701"/>
            <a:ext cx="5080639" cy="165537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sz="2500" dirty="0">
              <a:solidFill>
                <a:srgbClr val="00206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sz="2500" dirty="0">
              <a:solidFill>
                <a:srgbClr val="00206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2500" dirty="0">
                <a:solidFill>
                  <a:srgbClr val="002060"/>
                </a:solidFill>
              </a:rPr>
              <a:t>Fone de contato: (86) 3215 - 4005 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 bwMode="auto">
          <a:xfrm>
            <a:off x="4757414" y="1261241"/>
            <a:ext cx="6851993" cy="2892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EAEAEA"/>
                </a:solidFill>
                <a:latin typeface="+mn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AEAEA"/>
                </a:solidFill>
                <a:latin typeface="Calibri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AEAEA"/>
                </a:solidFill>
                <a:latin typeface="Calibri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AEAEA"/>
                </a:solidFill>
                <a:latin typeface="Calibri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AEAEA"/>
                </a:solidFill>
                <a:latin typeface="Calibri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AEAEA"/>
                </a:solidFill>
                <a:latin typeface="Calibri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AEAEA"/>
                </a:solidFill>
                <a:latin typeface="Calibri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AEAEA"/>
                </a:solidFill>
                <a:latin typeface="Calibri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AEAEA"/>
                </a:solidFill>
                <a:latin typeface="Calibri" pitchFamily="34" charset="0"/>
              </a:defRPr>
            </a:lvl9pPr>
          </a:lstStyle>
          <a:p>
            <a:pPr algn="just" eaLnBrk="1" hangingPunct="1"/>
            <a:endParaRPr lang="pt-BR" sz="2800" b="0" i="1" dirty="0"/>
          </a:p>
          <a:p>
            <a:pPr algn="just" eaLnBrk="1" hangingPunct="1"/>
            <a:r>
              <a:rPr lang="pt-BR" sz="2800" b="0" i="1" dirty="0"/>
              <a:t>A mudança não virá se esperarmos outra pessoa ou outra época. Nós somos as pessoas que estávamos esperando. </a:t>
            </a:r>
            <a:r>
              <a:rPr lang="pt-BR" sz="2800" b="0" i="1" dirty="0">
                <a:solidFill>
                  <a:srgbClr val="FFFF00"/>
                </a:solidFill>
              </a:rPr>
              <a:t>Somos a mudança que buscamos.                      </a:t>
            </a:r>
          </a:p>
          <a:p>
            <a:pPr algn="r" eaLnBrk="1" hangingPunct="1"/>
            <a:r>
              <a:rPr lang="pt-BR" sz="2200" b="0" i="1" dirty="0">
                <a:solidFill>
                  <a:schemeClr val="bg1"/>
                </a:solidFill>
              </a:rPr>
              <a:t>(Barack Obama) </a:t>
            </a:r>
            <a:endParaRPr lang="pt-BR" altLang="pt-BR" sz="2200" i="1" dirty="0">
              <a:solidFill>
                <a:schemeClr val="bg1"/>
              </a:solidFill>
            </a:endParaRPr>
          </a:p>
          <a:p>
            <a:pPr algn="just" eaLnBrk="1" hangingPunct="1"/>
            <a:endParaRPr lang="pt-BR" altLang="pt-BR" sz="2800" i="1" dirty="0">
              <a:solidFill>
                <a:schemeClr val="bg1"/>
              </a:solidFill>
            </a:endParaRPr>
          </a:p>
          <a:p>
            <a:pPr algn="just" eaLnBrk="1" hangingPunct="1"/>
            <a:endParaRPr lang="pt-BR" altLang="pt-BR" sz="2800" i="1" dirty="0">
              <a:solidFill>
                <a:schemeClr val="bg1"/>
              </a:solidFill>
            </a:endParaRPr>
          </a:p>
          <a:p>
            <a:pPr algn="just" eaLnBrk="1" hangingPunct="1"/>
            <a:r>
              <a:rPr lang="pt-BR" altLang="pt-BR" sz="2800" i="1" dirty="0">
                <a:solidFill>
                  <a:schemeClr val="bg1"/>
                </a:solidFill>
              </a:rPr>
              <a:t>                                                 </a:t>
            </a:r>
          </a:p>
          <a:p>
            <a:pPr algn="just" eaLnBrk="1" hangingPunct="1"/>
            <a:endParaRPr lang="pt-BR" altLang="pt-BR" sz="2800" i="1" dirty="0">
              <a:solidFill>
                <a:schemeClr val="bg1"/>
              </a:solidFill>
            </a:endParaRPr>
          </a:p>
          <a:p>
            <a:pPr algn="just" eaLnBrk="1" hangingPunct="1"/>
            <a:r>
              <a:rPr lang="pt-BR" altLang="pt-BR" sz="2800" i="1" dirty="0">
                <a:solidFill>
                  <a:schemeClr val="bg1"/>
                </a:solidFill>
              </a:rPr>
              <a:t>                                                        </a:t>
            </a:r>
          </a:p>
          <a:p>
            <a:pPr algn="just" eaLnBrk="1" hangingPunct="1"/>
            <a:r>
              <a:rPr lang="pt-BR" altLang="pt-BR" sz="2800" i="1" dirty="0">
                <a:solidFill>
                  <a:schemeClr val="bg1"/>
                </a:solidFill>
              </a:rPr>
              <a:t>                                                               Obrigada!</a:t>
            </a:r>
          </a:p>
        </p:txBody>
      </p:sp>
    </p:spTree>
    <p:extLst>
      <p:ext uri="{BB962C8B-B14F-4D97-AF65-F5344CB8AC3E}">
        <p14:creationId xmlns:p14="http://schemas.microsoft.com/office/powerpoint/2010/main" val="2052781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Rectangle 205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52" name="Picture 4" descr="Objetivos de marketing digital: o que são e como definir">
            <a:extLst>
              <a:ext uri="{FF2B5EF4-FFF2-40B4-BE49-F238E27FC236}">
                <a16:creationId xmlns:a16="http://schemas.microsoft.com/office/drawing/2014/main" id="{63249212-ECCF-4C41-C112-C1D70E9039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1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Espaço Reservado para Conteúdo 1">
            <a:extLst>
              <a:ext uri="{FF2B5EF4-FFF2-40B4-BE49-F238E27FC236}">
                <a16:creationId xmlns:a16="http://schemas.microsoft.com/office/drawing/2014/main" id="{AA11151F-6337-E55A-3C82-3E8EB109A807}"/>
              </a:ext>
            </a:extLst>
          </p:cNvPr>
          <p:cNvSpPr>
            <a:spLocks noGrp="1"/>
          </p:cNvSpPr>
          <p:nvPr/>
        </p:nvSpPr>
        <p:spPr>
          <a:xfrm>
            <a:off x="-588578" y="249309"/>
            <a:ext cx="6505902" cy="82079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3200" b="1" dirty="0">
                <a:solidFill>
                  <a:srgbClr val="FFFF00"/>
                </a:solidFill>
              </a:rPr>
              <a:t>PROCESSO DE TRANSIÇÃO GOVERNAMENTAL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sz="3200" dirty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t-BR" sz="3200" dirty="0">
              <a:solidFill>
                <a:schemeClr val="bg1"/>
              </a:solidFill>
            </a:endParaRPr>
          </a:p>
        </p:txBody>
      </p:sp>
      <p:sp>
        <p:nvSpPr>
          <p:cNvPr id="15" name="Seta: para Baixo 14">
            <a:extLst>
              <a:ext uri="{FF2B5EF4-FFF2-40B4-BE49-F238E27FC236}">
                <a16:creationId xmlns:a16="http://schemas.microsoft.com/office/drawing/2014/main" id="{3CEA2C5B-7C2E-538C-214D-F2DC4EF1CBE4}"/>
              </a:ext>
            </a:extLst>
          </p:cNvPr>
          <p:cNvSpPr/>
          <p:nvPr/>
        </p:nvSpPr>
        <p:spPr>
          <a:xfrm>
            <a:off x="2294261" y="1132584"/>
            <a:ext cx="633071" cy="540422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Espaço Reservado para Conteúdo 1">
            <a:extLst>
              <a:ext uri="{FF2B5EF4-FFF2-40B4-BE49-F238E27FC236}">
                <a16:creationId xmlns:a16="http://schemas.microsoft.com/office/drawing/2014/main" id="{A270C103-EA54-AC89-4D59-6B7D8B7251E0}"/>
              </a:ext>
            </a:extLst>
          </p:cNvPr>
          <p:cNvSpPr>
            <a:spLocks noGrp="1"/>
          </p:cNvSpPr>
          <p:nvPr/>
        </p:nvSpPr>
        <p:spPr>
          <a:xfrm>
            <a:off x="0" y="1735485"/>
            <a:ext cx="5728138" cy="108613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b="1" dirty="0">
                <a:solidFill>
                  <a:schemeClr val="bg1"/>
                </a:solidFill>
              </a:rPr>
              <a:t>MATERIALIZAÇÃO CLARA DO ESTADO DEMOCRÁTICO DE DIREITO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dirty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7" name="Seta: para Baixo 16">
            <a:extLst>
              <a:ext uri="{FF2B5EF4-FFF2-40B4-BE49-F238E27FC236}">
                <a16:creationId xmlns:a16="http://schemas.microsoft.com/office/drawing/2014/main" id="{377711AB-A394-91D8-141C-FD4DBAC62B5A}"/>
              </a:ext>
            </a:extLst>
          </p:cNvPr>
          <p:cNvSpPr/>
          <p:nvPr/>
        </p:nvSpPr>
        <p:spPr>
          <a:xfrm>
            <a:off x="2314536" y="2625097"/>
            <a:ext cx="633071" cy="537725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Espaço Reservado para Conteúdo 1">
            <a:extLst>
              <a:ext uri="{FF2B5EF4-FFF2-40B4-BE49-F238E27FC236}">
                <a16:creationId xmlns:a16="http://schemas.microsoft.com/office/drawing/2014/main" id="{11C06A03-CA67-09E9-873C-17E809F4DCB1}"/>
              </a:ext>
            </a:extLst>
          </p:cNvPr>
          <p:cNvSpPr>
            <a:spLocks noGrp="1"/>
          </p:cNvSpPr>
          <p:nvPr/>
        </p:nvSpPr>
        <p:spPr>
          <a:xfrm>
            <a:off x="407616" y="3308351"/>
            <a:ext cx="5005212" cy="108613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b="1" dirty="0">
                <a:solidFill>
                  <a:schemeClr val="bg1"/>
                </a:solidFill>
              </a:rPr>
              <a:t>AUDITORIA - INVESTIGAÇÃO CRIMINAL - INQUISIÇÃO </a:t>
            </a:r>
            <a:endParaRPr lang="pt-BR" dirty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9" name="Espaço Reservado para Conteúdo 1">
            <a:extLst>
              <a:ext uri="{FF2B5EF4-FFF2-40B4-BE49-F238E27FC236}">
                <a16:creationId xmlns:a16="http://schemas.microsoft.com/office/drawing/2014/main" id="{983936B6-D206-C937-D1C7-A2B6FF5233A9}"/>
              </a:ext>
            </a:extLst>
          </p:cNvPr>
          <p:cNvSpPr>
            <a:spLocks noGrp="1"/>
          </p:cNvSpPr>
          <p:nvPr/>
        </p:nvSpPr>
        <p:spPr>
          <a:xfrm>
            <a:off x="568001" y="4969588"/>
            <a:ext cx="11245627" cy="174676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b="1" dirty="0">
                <a:solidFill>
                  <a:srgbClr val="FFFF00"/>
                </a:solidFill>
              </a:rPr>
              <a:t>“ COLETA DE INFORMAÇÕES NECESSÁRIAS A EXECUÇÃO DAS POLÍTICAS; RECONHECIMENTO FÍSICO E OPERACIONAL DA REALIDADE DA ADMINISTRAÇÃO ATUAL, QUE VÃO POSSIBILITAR QUE AS POLITICAS PUBLICAS DA NOVA GESTÃO SEJAM IMPLEMENTADAS”. 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dirty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20" name="Seta: para Baixo 19">
            <a:extLst>
              <a:ext uri="{FF2B5EF4-FFF2-40B4-BE49-F238E27FC236}">
                <a16:creationId xmlns:a16="http://schemas.microsoft.com/office/drawing/2014/main" id="{2428BD0A-8F7C-DBE6-F6B2-5BC33172E030}"/>
              </a:ext>
            </a:extLst>
          </p:cNvPr>
          <p:cNvSpPr/>
          <p:nvPr/>
        </p:nvSpPr>
        <p:spPr>
          <a:xfrm>
            <a:off x="2294260" y="4124366"/>
            <a:ext cx="633071" cy="540422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5658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 animBg="1"/>
      <p:bldP spid="18" grpId="0"/>
      <p:bldP spid="19" grpId="0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D1D4B767-5AD5-7469-5F1A-503F28C67104}"/>
              </a:ext>
            </a:extLst>
          </p:cNvPr>
          <p:cNvSpPr txBox="1"/>
          <p:nvPr/>
        </p:nvSpPr>
        <p:spPr>
          <a:xfrm>
            <a:off x="318518" y="128316"/>
            <a:ext cx="11095716" cy="137560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pt-BR" sz="4200" b="1" dirty="0">
                <a:latin typeface="+mj-lt"/>
                <a:ea typeface="+mj-ea"/>
                <a:cs typeface="+mj-cs"/>
              </a:rPr>
              <a:t>      TEMPO DE GOVERNO X  TEMPO DE ESTADO</a:t>
            </a:r>
            <a:endParaRPr lang="en-US" sz="42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C:\Users\dayanna.ribeiro\Downloads\Logo_oficial_simplificad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18" y="5201905"/>
            <a:ext cx="1822010" cy="1375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Conteúdo 1">
            <a:extLst>
              <a:ext uri="{FF2B5EF4-FFF2-40B4-BE49-F238E27FC236}">
                <a16:creationId xmlns:a16="http://schemas.microsoft.com/office/drawing/2014/main" id="{28605B93-DE7A-5E59-6184-A907977EF0DD}"/>
              </a:ext>
            </a:extLst>
          </p:cNvPr>
          <p:cNvSpPr>
            <a:spLocks noGrp="1"/>
          </p:cNvSpPr>
          <p:nvPr/>
        </p:nvSpPr>
        <p:spPr>
          <a:xfrm>
            <a:off x="436279" y="2387825"/>
            <a:ext cx="4201796" cy="82079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sz="3200" dirty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t-BR" sz="3200" dirty="0">
              <a:solidFill>
                <a:schemeClr val="bg1"/>
              </a:solidFill>
            </a:endParaRPr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FEA44A61-3D9A-38F6-BC5C-2433FA712726}"/>
              </a:ext>
            </a:extLst>
          </p:cNvPr>
          <p:cNvSpPr/>
          <p:nvPr/>
        </p:nvSpPr>
        <p:spPr>
          <a:xfrm>
            <a:off x="1604199" y="1855532"/>
            <a:ext cx="4619047" cy="421689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800" dirty="0"/>
              <a:t>CHECK-LIST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800" dirty="0"/>
              <a:t>FLUXO PROCESSUAL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800" dirty="0"/>
              <a:t>REGISTRO CONTÁBIL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800" dirty="0"/>
              <a:t>ENTREGA DE PRESTAÇÃO DE CONTAS</a:t>
            </a:r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F961C75E-E949-4B5E-6A9E-CB30CBB61A09}"/>
              </a:ext>
            </a:extLst>
          </p:cNvPr>
          <p:cNvSpPr/>
          <p:nvPr/>
        </p:nvSpPr>
        <p:spPr>
          <a:xfrm>
            <a:off x="6506152" y="1784412"/>
            <a:ext cx="4619047" cy="421689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800" dirty="0"/>
              <a:t>CONTINUIDADE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800" dirty="0"/>
              <a:t>IMPESSOALIDADE</a:t>
            </a:r>
          </a:p>
        </p:txBody>
      </p:sp>
    </p:spTree>
    <p:extLst>
      <p:ext uri="{BB962C8B-B14F-4D97-AF65-F5344CB8AC3E}">
        <p14:creationId xmlns:p14="http://schemas.microsoft.com/office/powerpoint/2010/main" val="28430868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377300" y="1736725"/>
            <a:ext cx="10515600" cy="561975"/>
          </a:xfrm>
        </p:spPr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t-BR" dirty="0"/>
          </a:p>
        </p:txBody>
      </p:sp>
      <p:sp>
        <p:nvSpPr>
          <p:cNvPr id="9219" name="Título 2"/>
          <p:cNvSpPr>
            <a:spLocks noGrp="1"/>
          </p:cNvSpPr>
          <p:nvPr>
            <p:ph type="ctrTitle"/>
          </p:nvPr>
        </p:nvSpPr>
        <p:spPr bwMode="auto">
          <a:xfrm>
            <a:off x="3352800" y="0"/>
            <a:ext cx="8839200" cy="148174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pt-BR" altLang="pt-BR" sz="2800" dirty="0">
                <a:solidFill>
                  <a:schemeClr val="bg1"/>
                </a:solidFill>
              </a:rPr>
              <a:t> </a:t>
            </a:r>
            <a:br>
              <a:rPr lang="pt-BR" altLang="pt-BR" sz="2800" i="1" dirty="0">
                <a:solidFill>
                  <a:srgbClr val="002060"/>
                </a:solidFill>
              </a:rPr>
            </a:br>
            <a:r>
              <a:rPr lang="pt-BR" sz="2800" b="1" i="1" dirty="0"/>
              <a:t>GOVERNANÇA E GESTÃO DA DESPESA DE PESSOAL NA TRANSIÇÃO DOS GESTORES MUNICIPAIS</a:t>
            </a:r>
            <a:br>
              <a:rPr lang="pt-BR" altLang="pt-BR" sz="2800" dirty="0"/>
            </a:br>
            <a:endParaRPr lang="pt-BR" altLang="pt-BR" sz="2800" dirty="0">
              <a:solidFill>
                <a:srgbClr val="FFFF00"/>
              </a:solidFill>
            </a:endParaRPr>
          </a:p>
        </p:txBody>
      </p:sp>
      <p:sp>
        <p:nvSpPr>
          <p:cNvPr id="4" name="Espaço Reservado para Conteúdo 1"/>
          <p:cNvSpPr txBox="1">
            <a:spLocks/>
          </p:cNvSpPr>
          <p:nvPr/>
        </p:nvSpPr>
        <p:spPr>
          <a:xfrm>
            <a:off x="11059680" y="2024416"/>
            <a:ext cx="1027637" cy="42215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kumimoji="0" lang="pt-BR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Espaço Reservado para Conteúdo 1"/>
          <p:cNvSpPr txBox="1">
            <a:spLocks/>
          </p:cNvSpPr>
          <p:nvPr/>
        </p:nvSpPr>
        <p:spPr>
          <a:xfrm>
            <a:off x="316340" y="1575084"/>
            <a:ext cx="7139558" cy="451167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pt-BR" b="1" dirty="0">
                <a:solidFill>
                  <a:srgbClr val="002060"/>
                </a:solidFill>
                <a:latin typeface="Calibri"/>
              </a:rPr>
              <a:t>A IMPORTÂNCIA DA DESPESA COM PESSOAL</a:t>
            </a:r>
          </a:p>
          <a:p>
            <a:pPr lvl="0"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t-BR" b="1" dirty="0"/>
              <a:t>Continuidade dos serviços:</a:t>
            </a:r>
            <a:r>
              <a:rPr lang="pt-BR" dirty="0"/>
              <a:t> A manutenção dos serviços públicos essenciais depende diretamente da força de trabalho;</a:t>
            </a:r>
          </a:p>
          <a:p>
            <a:pPr lvl="0"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t-BR" b="1" dirty="0"/>
              <a:t>Planejamento financeiro:</a:t>
            </a:r>
            <a:r>
              <a:rPr lang="pt-BR" dirty="0"/>
              <a:t> A nova gestão precisa ter uma visão clara da estrutura de gastos com pessoal;</a:t>
            </a:r>
          </a:p>
          <a:p>
            <a:pPr lvl="0"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t-BR" b="1" dirty="0"/>
              <a:t>Compliance com a legislação;</a:t>
            </a:r>
          </a:p>
          <a:p>
            <a:pPr lvl="0"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t-BR" b="1" dirty="0"/>
              <a:t>Otimização de recursos: </a:t>
            </a:r>
            <a:r>
              <a:rPr lang="pt-BR" dirty="0"/>
              <a:t>oportunidade; eficiência e qualidade </a:t>
            </a:r>
            <a:r>
              <a:rPr lang="pt-BR"/>
              <a:t>no serviço.</a:t>
            </a:r>
            <a:endParaRPr kumimoji="0" lang="pt-BR" sz="2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  <a:p>
            <a:pPr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lvl="0" indent="0" algn="just" eaLnBrk="1" fontAlgn="auto" hangingPunct="1">
              <a:spcAft>
                <a:spcPts val="0"/>
              </a:spcAft>
              <a:buNone/>
              <a:defRPr/>
            </a:pP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325FBDC-EA5B-8469-224F-5B3EDF4A87DA}"/>
              </a:ext>
            </a:extLst>
          </p:cNvPr>
          <p:cNvSpPr txBox="1"/>
          <p:nvPr/>
        </p:nvSpPr>
        <p:spPr>
          <a:xfrm>
            <a:off x="3073160" y="2972125"/>
            <a:ext cx="62153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t-BR" sz="1800" b="1" i="1" dirty="0"/>
          </a:p>
        </p:txBody>
      </p:sp>
      <p:pic>
        <p:nvPicPr>
          <p:cNvPr id="1030" name="Picture 6" descr="Gestão orçamentária">
            <a:extLst>
              <a:ext uri="{FF2B5EF4-FFF2-40B4-BE49-F238E27FC236}">
                <a16:creationId xmlns:a16="http://schemas.microsoft.com/office/drawing/2014/main" id="{2C0B910E-E9E1-18C0-E098-00644DCC3F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3593" y="1736725"/>
            <a:ext cx="4281107" cy="439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1383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B8DE44-C97B-E00B-9F4F-5C627C417A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de cantos arredondados 2">
            <a:extLst>
              <a:ext uri="{FF2B5EF4-FFF2-40B4-BE49-F238E27FC236}">
                <a16:creationId xmlns:a16="http://schemas.microsoft.com/office/drawing/2014/main" id="{88A36304-5D3E-3F4F-A3E3-87BED580A700}"/>
              </a:ext>
            </a:extLst>
          </p:cNvPr>
          <p:cNvSpPr/>
          <p:nvPr/>
        </p:nvSpPr>
        <p:spPr>
          <a:xfrm>
            <a:off x="486137" y="1736725"/>
            <a:ext cx="7819663" cy="4664075"/>
          </a:xfrm>
          <a:prstGeom prst="roundRect">
            <a:avLst/>
          </a:prstGeom>
          <a:solidFill>
            <a:srgbClr val="4B89D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E210C702-18F7-CC4C-C3DE-50F8F6369F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300" y="1736725"/>
            <a:ext cx="10515600" cy="561975"/>
          </a:xfrm>
        </p:spPr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t-BR" dirty="0"/>
          </a:p>
        </p:txBody>
      </p:sp>
      <p:sp>
        <p:nvSpPr>
          <p:cNvPr id="9219" name="Título 2">
            <a:extLst>
              <a:ext uri="{FF2B5EF4-FFF2-40B4-BE49-F238E27FC236}">
                <a16:creationId xmlns:a16="http://schemas.microsoft.com/office/drawing/2014/main" id="{3157D520-AC99-5206-D182-40B012A268B7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3352800" y="0"/>
            <a:ext cx="8839200" cy="148174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pt-BR" altLang="pt-BR" sz="2800" dirty="0">
                <a:solidFill>
                  <a:schemeClr val="bg1"/>
                </a:solidFill>
              </a:rPr>
              <a:t> </a:t>
            </a:r>
            <a:br>
              <a:rPr lang="pt-BR" altLang="pt-BR" sz="2800" i="1" dirty="0">
                <a:solidFill>
                  <a:srgbClr val="002060"/>
                </a:solidFill>
              </a:rPr>
            </a:br>
            <a:r>
              <a:rPr lang="pt-BR" sz="2800" b="1" i="1" dirty="0"/>
              <a:t>GOVERNANÇA E GESTÃO DA DESPESA DE PESSOAL NA TRANSIÇÃO DOS GESTORES MUNICIPAIS</a:t>
            </a:r>
            <a:br>
              <a:rPr lang="pt-BR" altLang="pt-BR" sz="2800" dirty="0"/>
            </a:br>
            <a:endParaRPr lang="pt-BR" altLang="pt-BR" sz="2800" dirty="0">
              <a:solidFill>
                <a:srgbClr val="FFFF00"/>
              </a:solidFill>
            </a:endParaRPr>
          </a:p>
        </p:txBody>
      </p:sp>
      <p:sp>
        <p:nvSpPr>
          <p:cNvPr id="4" name="Espaço Reservado para Conteúdo 1">
            <a:extLst>
              <a:ext uri="{FF2B5EF4-FFF2-40B4-BE49-F238E27FC236}">
                <a16:creationId xmlns:a16="http://schemas.microsoft.com/office/drawing/2014/main" id="{B41BD827-EF50-1C81-9868-8758298854F3}"/>
              </a:ext>
            </a:extLst>
          </p:cNvPr>
          <p:cNvSpPr txBox="1">
            <a:spLocks/>
          </p:cNvSpPr>
          <p:nvPr/>
        </p:nvSpPr>
        <p:spPr>
          <a:xfrm>
            <a:off x="486137" y="2447924"/>
            <a:ext cx="10912960" cy="10414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kumimoji="0" lang="pt-BR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Espaço Reservado para Conteúdo 1">
            <a:extLst>
              <a:ext uri="{FF2B5EF4-FFF2-40B4-BE49-F238E27FC236}">
                <a16:creationId xmlns:a16="http://schemas.microsoft.com/office/drawing/2014/main" id="{57509AE0-24D8-B8AB-1DC7-16E0B65A09CB}"/>
              </a:ext>
            </a:extLst>
          </p:cNvPr>
          <p:cNvSpPr txBox="1">
            <a:spLocks/>
          </p:cNvSpPr>
          <p:nvPr/>
        </p:nvSpPr>
        <p:spPr>
          <a:xfrm>
            <a:off x="649776" y="2078966"/>
            <a:ext cx="7139558" cy="4169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ANO ELEITORAL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lvl="0"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</a:t>
            </a:r>
            <a:r>
              <a:rPr lang="pt-BR" sz="3200" dirty="0">
                <a:solidFill>
                  <a:prstClr val="black"/>
                </a:solidFill>
                <a:latin typeface="Calibri"/>
              </a:rPr>
              <a:t>LEI DE RESPONSABILIDADE FISCAL;</a:t>
            </a:r>
          </a:p>
          <a:p>
            <a:pPr lvl="0"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   LEI</a:t>
            </a:r>
            <a:r>
              <a:rPr kumimoji="0" lang="pt-BR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DAS ELEIÇÕES;</a:t>
            </a:r>
          </a:p>
          <a:p>
            <a:pPr lvl="0"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sz="3200" baseline="0" dirty="0">
                <a:solidFill>
                  <a:prstClr val="black"/>
                </a:solidFill>
                <a:latin typeface="Calibri"/>
              </a:rPr>
              <a:t>    CONSTITUIÇÃO</a:t>
            </a:r>
            <a:r>
              <a:rPr lang="pt-BR" sz="3200" dirty="0">
                <a:solidFill>
                  <a:prstClr val="black"/>
                </a:solidFill>
                <a:latin typeface="Calibri"/>
              </a:rPr>
              <a:t> ESTADUAL/1989;</a:t>
            </a:r>
          </a:p>
          <a:p>
            <a:pPr lvl="0"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sz="3200" dirty="0">
                <a:solidFill>
                  <a:prstClr val="black"/>
                </a:solidFill>
                <a:latin typeface="Calibri"/>
              </a:rPr>
              <a:t>    INSTRUÇÃO NORMATIVA TCE/PI Nº 05/2024;</a:t>
            </a:r>
          </a:p>
          <a:p>
            <a:pPr marL="0" lvl="0" indent="0" algn="just" eaLnBrk="1" fontAlgn="auto" hangingPunct="1">
              <a:spcAft>
                <a:spcPts val="0"/>
              </a:spcAft>
              <a:buNone/>
              <a:defRPr/>
            </a:pP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lvl="0" indent="0" algn="just" eaLnBrk="1" fontAlgn="auto" hangingPunct="1">
              <a:spcAft>
                <a:spcPts val="0"/>
              </a:spcAft>
              <a:buNone/>
              <a:defRPr/>
            </a:pP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1129B0B-7E2F-9CF9-FCB2-90EBD3805ADA}"/>
              </a:ext>
            </a:extLst>
          </p:cNvPr>
          <p:cNvSpPr txBox="1"/>
          <p:nvPr/>
        </p:nvSpPr>
        <p:spPr>
          <a:xfrm>
            <a:off x="3073160" y="2972125"/>
            <a:ext cx="62153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t-BR" sz="1800" b="1" i="1" dirty="0"/>
          </a:p>
        </p:txBody>
      </p:sp>
      <p:pic>
        <p:nvPicPr>
          <p:cNvPr id="8" name="Imagem 7" descr="Mapa&#10;&#10;Descrição gerada automaticamente">
            <a:extLst>
              <a:ext uri="{FF2B5EF4-FFF2-40B4-BE49-F238E27FC236}">
                <a16:creationId xmlns:a16="http://schemas.microsoft.com/office/drawing/2014/main" id="{5F3BD98C-BF4D-939D-EA57-ECBC53DABC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9183" y="1481740"/>
            <a:ext cx="3443266" cy="4560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20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2214880" y="1615405"/>
            <a:ext cx="9748520" cy="937624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BR" sz="3000" dirty="0">
                <a:solidFill>
                  <a:prstClr val="black"/>
                </a:solidFill>
              </a:rPr>
              <a:t>    Pode haver a criação de cargos em comissão? </a:t>
            </a:r>
            <a:endParaRPr lang="pt-BR" sz="3000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t-BR" dirty="0"/>
          </a:p>
        </p:txBody>
      </p:sp>
      <p:sp>
        <p:nvSpPr>
          <p:cNvPr id="9219" name="Título 2"/>
          <p:cNvSpPr>
            <a:spLocks noGrp="1"/>
          </p:cNvSpPr>
          <p:nvPr>
            <p:ph type="ctrTitle"/>
          </p:nvPr>
        </p:nvSpPr>
        <p:spPr bwMode="auto">
          <a:xfrm>
            <a:off x="3352800" y="100782"/>
            <a:ext cx="8534400" cy="10874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pt-BR" sz="2800" dirty="0">
                <a:solidFill>
                  <a:schemeClr val="bg1"/>
                </a:solidFill>
              </a:rPr>
              <a:t>VEDAÇÕES DE AUMENTO DA DESPESA COM PESSOAL</a:t>
            </a:r>
            <a:br>
              <a:rPr lang="pt-BR" sz="2800" dirty="0"/>
            </a:br>
            <a:r>
              <a:rPr lang="pt-BR" sz="2800" dirty="0">
                <a:solidFill>
                  <a:srgbClr val="FFFF00"/>
                </a:solidFill>
              </a:rPr>
              <a:t>Orientações aos jurisdicionados</a:t>
            </a:r>
            <a:endParaRPr lang="pt-BR" altLang="pt-BR" sz="2800" dirty="0">
              <a:solidFill>
                <a:srgbClr val="FFFF00"/>
              </a:solidFill>
            </a:endParaRPr>
          </a:p>
        </p:txBody>
      </p:sp>
      <p:sp>
        <p:nvSpPr>
          <p:cNvPr id="4" name="Espaço Reservado para Conteúdo 1"/>
          <p:cNvSpPr txBox="1">
            <a:spLocks/>
          </p:cNvSpPr>
          <p:nvPr/>
        </p:nvSpPr>
        <p:spPr>
          <a:xfrm>
            <a:off x="661346" y="2954867"/>
            <a:ext cx="5785750" cy="149013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BR" sz="2300" dirty="0">
                <a:solidFill>
                  <a:prstClr val="black"/>
                </a:solidFill>
              </a:rPr>
              <a:t> </a:t>
            </a:r>
            <a:endParaRPr kumimoji="0" lang="pt-BR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8" name="Espaço Reservado para Conteúdo 1"/>
          <p:cNvSpPr txBox="1">
            <a:spLocks/>
          </p:cNvSpPr>
          <p:nvPr/>
        </p:nvSpPr>
        <p:spPr>
          <a:xfrm>
            <a:off x="286656" y="2980213"/>
            <a:ext cx="7601413" cy="356042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2200" dirty="0">
                <a:solidFill>
                  <a:prstClr val="black"/>
                </a:solidFill>
              </a:rPr>
              <a:t> </a:t>
            </a:r>
            <a:endParaRPr kumimoji="0" lang="pt-BR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5D885FD3-DD38-B3BD-F7F6-B0ADC6EBC2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2377440"/>
            <a:ext cx="7162800" cy="4378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315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0A7991-B8ED-BC6C-CE76-B5836D6329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DA814A21-BC3E-2A3C-A939-EC03FE3C2B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200" y="1615405"/>
            <a:ext cx="11760200" cy="937624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BR" sz="11200" dirty="0">
                <a:solidFill>
                  <a:prstClr val="black"/>
                </a:solidFill>
              </a:rPr>
              <a:t>      E se os cargos forem criados para provimento somente no ano que vem?</a:t>
            </a:r>
            <a:endParaRPr lang="pt-BR" sz="11200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t-BR" dirty="0"/>
          </a:p>
        </p:txBody>
      </p:sp>
      <p:sp>
        <p:nvSpPr>
          <p:cNvPr id="9219" name="Título 2">
            <a:extLst>
              <a:ext uri="{FF2B5EF4-FFF2-40B4-BE49-F238E27FC236}">
                <a16:creationId xmlns:a16="http://schemas.microsoft.com/office/drawing/2014/main" id="{AF2EBDFF-EEE2-9EAC-4F4A-2EC085082E65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3352800" y="100782"/>
            <a:ext cx="8534400" cy="10874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pt-BR" sz="2800" dirty="0">
                <a:solidFill>
                  <a:schemeClr val="bg1"/>
                </a:solidFill>
              </a:rPr>
              <a:t>VEDAÇÕES DE AUMENTO DA DESPESA COM PESSOAL</a:t>
            </a:r>
            <a:br>
              <a:rPr lang="pt-BR" sz="2800" dirty="0"/>
            </a:br>
            <a:r>
              <a:rPr lang="pt-BR" sz="2800" dirty="0">
                <a:solidFill>
                  <a:srgbClr val="FFFF00"/>
                </a:solidFill>
              </a:rPr>
              <a:t>Orientações aos jurisdicionados</a:t>
            </a:r>
            <a:endParaRPr lang="pt-BR" altLang="pt-BR" sz="2800" dirty="0">
              <a:solidFill>
                <a:srgbClr val="FFFF00"/>
              </a:solidFill>
            </a:endParaRPr>
          </a:p>
        </p:txBody>
      </p:sp>
      <p:sp>
        <p:nvSpPr>
          <p:cNvPr id="4" name="Espaço Reservado para Conteúdo 1">
            <a:extLst>
              <a:ext uri="{FF2B5EF4-FFF2-40B4-BE49-F238E27FC236}">
                <a16:creationId xmlns:a16="http://schemas.microsoft.com/office/drawing/2014/main" id="{3505A4AC-E1B6-270E-02CE-801CDB974A10}"/>
              </a:ext>
            </a:extLst>
          </p:cNvPr>
          <p:cNvSpPr txBox="1">
            <a:spLocks/>
          </p:cNvSpPr>
          <p:nvPr/>
        </p:nvSpPr>
        <p:spPr>
          <a:xfrm>
            <a:off x="661346" y="2954867"/>
            <a:ext cx="5785750" cy="149013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BR" sz="2300" dirty="0">
                <a:solidFill>
                  <a:prstClr val="black"/>
                </a:solidFill>
              </a:rPr>
              <a:t> </a:t>
            </a:r>
            <a:endParaRPr kumimoji="0" lang="pt-BR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8" name="Espaço Reservado para Conteúdo 1">
            <a:extLst>
              <a:ext uri="{FF2B5EF4-FFF2-40B4-BE49-F238E27FC236}">
                <a16:creationId xmlns:a16="http://schemas.microsoft.com/office/drawing/2014/main" id="{20E64CDF-5E46-A429-C39F-AE9C387895EC}"/>
              </a:ext>
            </a:extLst>
          </p:cNvPr>
          <p:cNvSpPr txBox="1">
            <a:spLocks/>
          </p:cNvSpPr>
          <p:nvPr/>
        </p:nvSpPr>
        <p:spPr>
          <a:xfrm>
            <a:off x="286656" y="2980213"/>
            <a:ext cx="7601413" cy="356042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2200" dirty="0">
                <a:solidFill>
                  <a:prstClr val="black"/>
                </a:solidFill>
              </a:rPr>
              <a:t> </a:t>
            </a:r>
            <a:endParaRPr kumimoji="0" lang="pt-BR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D0C89DE-2DE2-24D4-ECC2-9C0DD60808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4349" y="2214880"/>
            <a:ext cx="7162800" cy="4542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339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5119D8-0FBB-A893-008F-E4DD1039F5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46F31BE2-4702-4BD9-04E1-AD03D5126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200" y="1465591"/>
            <a:ext cx="11760200" cy="1087438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BR" sz="11200" dirty="0">
                <a:solidFill>
                  <a:prstClr val="black"/>
                </a:solidFill>
              </a:rPr>
              <a:t>      Um novo plano de cargos e carreiras foi aprovado e temos concursados aguardando nomeação?</a:t>
            </a:r>
            <a:endParaRPr lang="pt-BR" sz="11200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t-BR" dirty="0"/>
          </a:p>
        </p:txBody>
      </p:sp>
      <p:sp>
        <p:nvSpPr>
          <p:cNvPr id="9219" name="Título 2">
            <a:extLst>
              <a:ext uri="{FF2B5EF4-FFF2-40B4-BE49-F238E27FC236}">
                <a16:creationId xmlns:a16="http://schemas.microsoft.com/office/drawing/2014/main" id="{EFBFF0D0-3377-B430-B07F-7B8A77ECFA0A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3352800" y="100782"/>
            <a:ext cx="8534400" cy="10874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pt-BR" sz="2800" dirty="0">
                <a:solidFill>
                  <a:schemeClr val="bg1"/>
                </a:solidFill>
              </a:rPr>
              <a:t>VEDAÇÕES DE AUMENTO DA DESPESA COM PESSOAL</a:t>
            </a:r>
            <a:br>
              <a:rPr lang="pt-BR" sz="2800" dirty="0"/>
            </a:br>
            <a:r>
              <a:rPr lang="pt-BR" sz="2800" dirty="0">
                <a:solidFill>
                  <a:srgbClr val="FFFF00"/>
                </a:solidFill>
              </a:rPr>
              <a:t>Orientações aos jurisdicionados</a:t>
            </a:r>
            <a:endParaRPr lang="pt-BR" altLang="pt-BR" sz="2800" dirty="0">
              <a:solidFill>
                <a:srgbClr val="FFFF00"/>
              </a:solidFill>
            </a:endParaRPr>
          </a:p>
        </p:txBody>
      </p:sp>
      <p:sp>
        <p:nvSpPr>
          <p:cNvPr id="4" name="Espaço Reservado para Conteúdo 1">
            <a:extLst>
              <a:ext uri="{FF2B5EF4-FFF2-40B4-BE49-F238E27FC236}">
                <a16:creationId xmlns:a16="http://schemas.microsoft.com/office/drawing/2014/main" id="{22141A32-1292-2C0F-C877-2E98B7136869}"/>
              </a:ext>
            </a:extLst>
          </p:cNvPr>
          <p:cNvSpPr txBox="1">
            <a:spLocks/>
          </p:cNvSpPr>
          <p:nvPr/>
        </p:nvSpPr>
        <p:spPr>
          <a:xfrm>
            <a:off x="661346" y="2954867"/>
            <a:ext cx="5785750" cy="149013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BR" sz="2300" dirty="0">
                <a:solidFill>
                  <a:prstClr val="black"/>
                </a:solidFill>
              </a:rPr>
              <a:t> </a:t>
            </a:r>
            <a:endParaRPr kumimoji="0" lang="pt-BR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8" name="Espaço Reservado para Conteúdo 1">
            <a:extLst>
              <a:ext uri="{FF2B5EF4-FFF2-40B4-BE49-F238E27FC236}">
                <a16:creationId xmlns:a16="http://schemas.microsoft.com/office/drawing/2014/main" id="{C95B93BF-0F24-1051-4E3B-A881E6CB7463}"/>
              </a:ext>
            </a:extLst>
          </p:cNvPr>
          <p:cNvSpPr txBox="1">
            <a:spLocks/>
          </p:cNvSpPr>
          <p:nvPr/>
        </p:nvSpPr>
        <p:spPr>
          <a:xfrm>
            <a:off x="286656" y="2980213"/>
            <a:ext cx="7601413" cy="356042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2200" dirty="0">
                <a:solidFill>
                  <a:prstClr val="black"/>
                </a:solidFill>
              </a:rPr>
              <a:t> </a:t>
            </a:r>
            <a:endParaRPr kumimoji="0" lang="pt-BR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64E3DDD7-2D7D-4BC9-1DA6-679F11F817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4878" y="2359825"/>
            <a:ext cx="7000875" cy="4077362"/>
          </a:xfrm>
          <a:prstGeom prst="rect">
            <a:avLst/>
          </a:prstGeom>
        </p:spPr>
      </p:pic>
      <p:sp>
        <p:nvSpPr>
          <p:cNvPr id="13" name="Rectangle 4">
            <a:extLst>
              <a:ext uri="{FF2B5EF4-FFF2-40B4-BE49-F238E27FC236}">
                <a16:creationId xmlns:a16="http://schemas.microsoft.com/office/drawing/2014/main" id="{68DA19E6-A1F6-B81B-E999-34CB585D28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4877" y="3611766"/>
            <a:ext cx="7000875" cy="2893100"/>
          </a:xfrm>
          <a:prstGeom prst="rect">
            <a:avLst/>
          </a:prstGeom>
          <a:solidFill>
            <a:srgbClr val="001C54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altLang="pt-BR" sz="1400" dirty="0">
                <a:solidFill>
                  <a:schemeClr val="bg1"/>
                </a:solidFill>
                <a:latin typeface="Roboto" panose="02000000000000000000" pitchFamily="2" charset="0"/>
              </a:rPr>
              <a:t>Art. 21. É nulo de pleno direito: 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altLang="pt-BR" sz="1400" dirty="0">
              <a:solidFill>
                <a:schemeClr val="bg1"/>
              </a:solidFill>
              <a:latin typeface="Roboto" panose="02000000000000000000" pitchFamily="2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altLang="pt-BR" sz="1400" dirty="0" err="1">
                <a:solidFill>
                  <a:schemeClr val="bg1"/>
                </a:solidFill>
                <a:latin typeface="Roboto" panose="02000000000000000000" pitchFamily="2" charset="0"/>
              </a:rPr>
              <a:t>Iv</a:t>
            </a:r>
            <a:r>
              <a:rPr lang="pt-BR" sz="1400" dirty="0">
                <a:solidFill>
                  <a:schemeClr val="bg1"/>
                </a:solidFill>
                <a:latin typeface="Roboto" panose="02000000000000000000" pitchFamily="2" charset="0"/>
              </a:rPr>
              <a:t> - a aprovação, a edição ou a sanção, por Chefe do Poder Executivo, por Presidente e demais membros da Mesa ou órgão decisório equivalente do Poder Legislativo, por Presidente de Tribunal do Poder Judiciário e pelo Chefe do Ministério Público, da União e dos Estados, de norma legal contendo plano de alteração, reajuste e reestruturação de carreiras do setor público, ou a edição de ato, por esses agentes, para nomeação de aprovados em concurso público, quando:</a:t>
            </a:r>
            <a:r>
              <a:rPr lang="pt-BR" altLang="pt-BR" sz="1400" dirty="0">
                <a:solidFill>
                  <a:schemeClr val="bg1"/>
                </a:solidFill>
                <a:latin typeface="Roboto" panose="02000000000000000000" pitchFamily="2" charset="0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a) resultar </a:t>
            </a:r>
            <a:r>
              <a:rPr kumimoji="0" lang="pt-BR" altLang="pt-BR" sz="1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Roboto" panose="02000000000000000000" pitchFamily="2" charset="0"/>
              </a:rPr>
              <a:t>em aumento da despesa com pessoal</a:t>
            </a:r>
            <a:r>
              <a:rPr kumimoji="0" lang="pt-BR" altLang="pt-BR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nos 180 (cento e oitenta) dias anteriores ao final do mandato do titular do Poder Executivo; ou   </a:t>
            </a:r>
            <a:endParaRPr kumimoji="0" lang="pt-BR" altLang="pt-BR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b) resultar </a:t>
            </a:r>
            <a:r>
              <a:rPr kumimoji="0" lang="pt-BR" altLang="pt-BR" sz="1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Roboto" panose="02000000000000000000" pitchFamily="2" charset="0"/>
              </a:rPr>
              <a:t>em aumento da despesa com pessoal </a:t>
            </a:r>
            <a:r>
              <a:rPr kumimoji="0" lang="pt-BR" altLang="pt-BR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que preveja parcelas a serem implementadas em períodos posteriores ao final do mandato do titular do Poder Executivo.</a:t>
            </a: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id="{04A067E9-DB62-CBC3-62AB-E7A2F6763D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7343" y="75550"/>
            <a:ext cx="317314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53920" tIns="-412620" rIns="0" bIns="6348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.</a:t>
            </a: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4251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o Office">
  <a:themeElements>
    <a:clrScheme name="Escala de Cinza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/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BD03EAFBB4F1F4DA28C54C23B74143F" ma:contentTypeVersion="6" ma:contentTypeDescription="Crie um novo documento." ma:contentTypeScope="" ma:versionID="486d33d50d1cf7fd554e4dfe05b97de7">
  <xsd:schema xmlns:xsd="http://www.w3.org/2001/XMLSchema" xmlns:xs="http://www.w3.org/2001/XMLSchema" xmlns:p="http://schemas.microsoft.com/office/2006/metadata/properties" xmlns:ns3="a8130347-f5f9-4e5d-8dfe-09b2ed2efc61" xmlns:ns4="f8425140-fa0f-40d6-8d3f-600e559a7317" targetNamespace="http://schemas.microsoft.com/office/2006/metadata/properties" ma:root="true" ma:fieldsID="199ad7c1e5a06f0f2636832a2fe16e7e" ns3:_="" ns4:_="">
    <xsd:import namespace="a8130347-f5f9-4e5d-8dfe-09b2ed2efc61"/>
    <xsd:import namespace="f8425140-fa0f-40d6-8d3f-600e559a7317"/>
    <xsd:element name="properties">
      <xsd:complexType>
        <xsd:sequence>
          <xsd:element name="documentManagement">
            <xsd:complexType>
              <xsd:all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130347-f5f9-4e5d-8dfe-09b2ed2efc61" elementFormDefault="qualified">
    <xsd:import namespace="http://schemas.microsoft.com/office/2006/documentManagement/types"/>
    <xsd:import namespace="http://schemas.microsoft.com/office/infopath/2007/PartnerControls"/>
    <xsd:element name="_activity" ma:index="8" nillable="true" ma:displayName="_activity" ma:hidden="true" ma:internalName="_activity">
      <xsd:simpleType>
        <xsd:restriction base="dms:Note"/>
      </xsd:simpleType>
    </xsd:element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425140-fa0f-40d6-8d3f-600e559a7317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0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1" nillable="true" ma:displayName="Hash de Dica de Compartilhamento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a8130347-f5f9-4e5d-8dfe-09b2ed2efc61" xsi:nil="true"/>
  </documentManagement>
</p:properties>
</file>

<file path=customXml/itemProps1.xml><?xml version="1.0" encoding="utf-8"?>
<ds:datastoreItem xmlns:ds="http://schemas.openxmlformats.org/officeDocument/2006/customXml" ds:itemID="{38B1D294-421E-4912-B253-75C1045F894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8130347-f5f9-4e5d-8dfe-09b2ed2efc61"/>
    <ds:schemaRef ds:uri="f8425140-fa0f-40d6-8d3f-600e559a731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44C92DC-3F2F-472F-8A79-0DD869B5623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74CE630-C388-47CE-AEC9-3D38C1F88FD0}">
  <ds:schemaRefs>
    <ds:schemaRef ds:uri="http://purl.org/dc/elements/1.1/"/>
    <ds:schemaRef ds:uri="http://schemas.microsoft.com/office/2006/documentManagement/types"/>
    <ds:schemaRef ds:uri="http://purl.org/dc/terms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a8130347-f5f9-4e5d-8dfe-09b2ed2efc61"/>
    <ds:schemaRef ds:uri="f8425140-fa0f-40d6-8d3f-600e559a7317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4166</TotalTime>
  <Words>1198</Words>
  <Application>Microsoft Office PowerPoint</Application>
  <PresentationFormat>Widescreen</PresentationFormat>
  <Paragraphs>134</Paragraphs>
  <Slides>23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23</vt:i4>
      </vt:variant>
    </vt:vector>
  </HeadingPairs>
  <TitlesOfParts>
    <vt:vector size="34" baseType="lpstr">
      <vt:lpstr>Arial</vt:lpstr>
      <vt:lpstr>Arial Black</vt:lpstr>
      <vt:lpstr>Calibri</vt:lpstr>
      <vt:lpstr>Calibri Light</vt:lpstr>
      <vt:lpstr>Helvetica Neue</vt:lpstr>
      <vt:lpstr>Open Sans</vt:lpstr>
      <vt:lpstr>Roboto</vt:lpstr>
      <vt:lpstr>Sora</vt:lpstr>
      <vt:lpstr>Wingdings</vt:lpstr>
      <vt:lpstr>Tema do Office</vt:lpstr>
      <vt:lpstr>1_Tema do Office</vt:lpstr>
      <vt:lpstr>TRANSIÇÃO MUNICIPAL 2024: RESPONSABILIDADES E OBRIGAÇÕES DOS GESTORES – EDIÇÃO FLORIANO</vt:lpstr>
      <vt:lpstr>Apresentação do PowerPoint</vt:lpstr>
      <vt:lpstr>Apresentação do PowerPoint</vt:lpstr>
      <vt:lpstr>Apresentação do PowerPoint</vt:lpstr>
      <vt:lpstr>  GOVERNANÇA E GESTÃO DA DESPESA DE PESSOAL NA TRANSIÇÃO DOS GESTORES MUNICIPAIS </vt:lpstr>
      <vt:lpstr>  GOVERNANÇA E GESTÃO DA DESPESA DE PESSOAL NA TRANSIÇÃO DOS GESTORES MUNICIPAIS </vt:lpstr>
      <vt:lpstr>VEDAÇÕES DE AUMENTO DA DESPESA COM PESSOAL Orientações aos jurisdicionados</vt:lpstr>
      <vt:lpstr>VEDAÇÕES DE AUMENTO DA DESPESA COM PESSOAL Orientações aos jurisdicionados</vt:lpstr>
      <vt:lpstr>VEDAÇÕES DE AUMENTO DA DESPESA COM PESSOAL Orientações aos jurisdicionados</vt:lpstr>
      <vt:lpstr>VEDAÇÕES DE AUMENTO DA DESPESA COM PESSOAL Orientações aos jurisdicionados</vt:lpstr>
      <vt:lpstr>VEDAÇÕES DE AUMENTO DA DESPESA COM PESSOAL Orientações aos jurisdicionados</vt:lpstr>
      <vt:lpstr>VEDAÇÕES DE AUMENTO DA DESPESA COM PESSOAL Orientações aos jurisdicionados</vt:lpstr>
      <vt:lpstr>VEDAÇÕES DE AUMENTO DA DESPESA COM PESSOAL Orientações aos jurisdicionados</vt:lpstr>
      <vt:lpstr>VEDAÇÕES DE AUMENTO DA DESPESA COM PESSOAL Orientações aos jurisdicionados</vt:lpstr>
      <vt:lpstr>VEDAÇÕES LEGISLAÇÃO ELEITORAL Orientações aos jurisdicionados</vt:lpstr>
      <vt:lpstr>VEDAÇÕES LEGISLAÇÃO ELEITORAL Orientações aos jurisdicionados</vt:lpstr>
      <vt:lpstr>VEDAÇÕES CONSTITUIÇÃO DO ESTADO DO PIAUÍ Orientações aos jurisdicionados</vt:lpstr>
      <vt:lpstr>VEDAÇÕES CONSTITUIÇÃO DO ESTADO DO PIAUÍ Orientações aos jurisdicionados</vt:lpstr>
      <vt:lpstr>Apresentação do PowerPoint</vt:lpstr>
      <vt:lpstr>Apresentação do PowerPoint</vt:lpstr>
      <vt:lpstr>Apresentação do PowerPoint</vt:lpstr>
      <vt:lpstr>GESTOR PÚBLICO E AS DECISÕES NA VIDA PÚBLICA Orientações aos jurisdicionados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ENCONTRO MUNICIPALISTA SOBRE FOLHA DE PAGAMENTO E TRANSPARÊNCIA PÚBLICA</dc:title>
  <dc:creator>Dayanna Pereira de Paiva Ribeiro</dc:creator>
  <cp:lastModifiedBy>Dayanna Pereira de Paiva Ribeiro</cp:lastModifiedBy>
  <cp:revision>86</cp:revision>
  <dcterms:created xsi:type="dcterms:W3CDTF">2023-03-11T12:39:44Z</dcterms:created>
  <dcterms:modified xsi:type="dcterms:W3CDTF">2024-11-06T21:31:21Z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0x010100CBD03EAFBB4F1F4DA28C54C23B74143F</vt:lpwstr>
  </property>
</Properties>
</file>